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712"/>
  </p:normalViewPr>
  <p:slideViewPr>
    <p:cSldViewPr snapToObjects="1">
      <p:cViewPr varScale="1">
        <p:scale>
          <a:sx n="102" d="100"/>
          <a:sy n="102" d="100"/>
        </p:scale>
        <p:origin x="138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en-US"/>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Master-Untertitelformat bearbeiten</a:t>
            </a:r>
            <a:endParaRPr lang="de-DE"/>
          </a:p>
        </p:txBody>
      </p:sp>
      <p:sp>
        <p:nvSpPr>
          <p:cNvPr id="4" name="Datumsplatzhalter 3"/>
          <p:cNvSpPr>
            <a:spLocks noGrp="1"/>
          </p:cNvSpPr>
          <p:nvPr>
            <p:ph type="dt" sz="half" idx="10"/>
          </p:nvPr>
        </p:nvSpPr>
        <p:spPr/>
        <p:txBody>
          <a:bodyPr/>
          <a:lstStyle/>
          <a:p>
            <a:fld id="{F6ABEF3E-482E-B84D-911C-8702BA30AA4F}" type="datetimeFigureOut">
              <a:rPr lang="de-DE" smtClean="0"/>
              <a:pPr/>
              <a:t>13.11.21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BE6EFEE-5E3D-654D-A9D8-0E9D47A4908B}" type="slidenum">
              <a:rPr lang="de-DE" smtClean="0"/>
              <a:pPr/>
              <a:t>‹#›</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Datumsplatzhalter 3"/>
          <p:cNvSpPr>
            <a:spLocks noGrp="1"/>
          </p:cNvSpPr>
          <p:nvPr>
            <p:ph type="dt" sz="half" idx="10"/>
          </p:nvPr>
        </p:nvSpPr>
        <p:spPr/>
        <p:txBody>
          <a:bodyPr/>
          <a:lstStyle/>
          <a:p>
            <a:fld id="{F6ABEF3E-482E-B84D-911C-8702BA30AA4F}" type="datetimeFigureOut">
              <a:rPr lang="de-DE" smtClean="0"/>
              <a:pPr/>
              <a:t>13.11.21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BE6EFEE-5E3D-654D-A9D8-0E9D47A4908B}" type="slidenum">
              <a:rPr lang="de-DE" smtClean="0"/>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en-US"/>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Datumsplatzhalter 3"/>
          <p:cNvSpPr>
            <a:spLocks noGrp="1"/>
          </p:cNvSpPr>
          <p:nvPr>
            <p:ph type="dt" sz="half" idx="10"/>
          </p:nvPr>
        </p:nvSpPr>
        <p:spPr/>
        <p:txBody>
          <a:bodyPr/>
          <a:lstStyle/>
          <a:p>
            <a:fld id="{F6ABEF3E-482E-B84D-911C-8702BA30AA4F}" type="datetimeFigureOut">
              <a:rPr lang="de-DE" smtClean="0"/>
              <a:pPr/>
              <a:t>13.11.21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BE6EFEE-5E3D-654D-A9D8-0E9D47A4908B}" type="slidenum">
              <a:rPr lang="de-DE" smtClean="0"/>
              <a:pPr/>
              <a:t>‹#›</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Mastertitelformat bearbeiten</a:t>
            </a:r>
            <a:endParaRPr lang="de-DE"/>
          </a:p>
        </p:txBody>
      </p:sp>
      <p:sp>
        <p:nvSpPr>
          <p:cNvPr id="3" name="Inhaltsplatzhalter 2"/>
          <p:cNvSpPr>
            <a:spLocks noGrp="1"/>
          </p:cNvSpPr>
          <p:nvPr>
            <p:ph idx="1"/>
          </p:nvPr>
        </p:nvSpPr>
        <p:spPr/>
        <p:txBody>
          <a:body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Datumsplatzhalter 3"/>
          <p:cNvSpPr>
            <a:spLocks noGrp="1"/>
          </p:cNvSpPr>
          <p:nvPr>
            <p:ph type="dt" sz="half" idx="10"/>
          </p:nvPr>
        </p:nvSpPr>
        <p:spPr/>
        <p:txBody>
          <a:bodyPr/>
          <a:lstStyle/>
          <a:p>
            <a:fld id="{F6ABEF3E-482E-B84D-911C-8702BA30AA4F}" type="datetimeFigureOut">
              <a:rPr lang="de-DE" smtClean="0"/>
              <a:pPr/>
              <a:t>13.11.21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BE6EFEE-5E3D-654D-A9D8-0E9D47A4908B}" type="slidenum">
              <a:rPr lang="de-DE" smtClean="0"/>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en-US"/>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Mastertextformat bearbeiten</a:t>
            </a:r>
          </a:p>
        </p:txBody>
      </p:sp>
      <p:sp>
        <p:nvSpPr>
          <p:cNvPr id="4" name="Datumsplatzhalter 3"/>
          <p:cNvSpPr>
            <a:spLocks noGrp="1"/>
          </p:cNvSpPr>
          <p:nvPr>
            <p:ph type="dt" sz="half" idx="10"/>
          </p:nvPr>
        </p:nvSpPr>
        <p:spPr/>
        <p:txBody>
          <a:bodyPr/>
          <a:lstStyle/>
          <a:p>
            <a:fld id="{F6ABEF3E-482E-B84D-911C-8702BA30AA4F}" type="datetimeFigureOut">
              <a:rPr lang="de-DE" smtClean="0"/>
              <a:pPr/>
              <a:t>13.11.21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BE6EFEE-5E3D-654D-A9D8-0E9D47A4908B}" type="slidenum">
              <a:rPr lang="de-DE" smtClean="0"/>
              <a:pPr/>
              <a:t>‹#›</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5" name="Datumsplatzhalter 4"/>
          <p:cNvSpPr>
            <a:spLocks noGrp="1"/>
          </p:cNvSpPr>
          <p:nvPr>
            <p:ph type="dt" sz="half" idx="10"/>
          </p:nvPr>
        </p:nvSpPr>
        <p:spPr/>
        <p:txBody>
          <a:bodyPr/>
          <a:lstStyle/>
          <a:p>
            <a:fld id="{F6ABEF3E-482E-B84D-911C-8702BA30AA4F}" type="datetimeFigureOut">
              <a:rPr lang="de-DE" smtClean="0"/>
              <a:pPr/>
              <a:t>13.11.21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BE6EFEE-5E3D-654D-A9D8-0E9D47A4908B}" type="slidenum">
              <a:rPr lang="de-DE" smtClean="0"/>
              <a:pPr/>
              <a:t>‹#›</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7" name="Datumsplatzhalter 6"/>
          <p:cNvSpPr>
            <a:spLocks noGrp="1"/>
          </p:cNvSpPr>
          <p:nvPr>
            <p:ph type="dt" sz="half" idx="10"/>
          </p:nvPr>
        </p:nvSpPr>
        <p:spPr/>
        <p:txBody>
          <a:bodyPr/>
          <a:lstStyle/>
          <a:p>
            <a:fld id="{F6ABEF3E-482E-B84D-911C-8702BA30AA4F}" type="datetimeFigureOut">
              <a:rPr lang="de-DE" smtClean="0"/>
              <a:pPr/>
              <a:t>13.11.21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BE6EFEE-5E3D-654D-A9D8-0E9D47A4908B}" type="slidenum">
              <a:rPr lang="de-DE" smtClean="0"/>
              <a:pPr/>
              <a:t>‹#›</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Mastertitelformat bearbeiten</a:t>
            </a:r>
            <a:endParaRPr lang="de-DE"/>
          </a:p>
        </p:txBody>
      </p:sp>
      <p:sp>
        <p:nvSpPr>
          <p:cNvPr id="3" name="Datumsplatzhalter 2"/>
          <p:cNvSpPr>
            <a:spLocks noGrp="1"/>
          </p:cNvSpPr>
          <p:nvPr>
            <p:ph type="dt" sz="half" idx="10"/>
          </p:nvPr>
        </p:nvSpPr>
        <p:spPr/>
        <p:txBody>
          <a:bodyPr/>
          <a:lstStyle/>
          <a:p>
            <a:fld id="{F6ABEF3E-482E-B84D-911C-8702BA30AA4F}" type="datetimeFigureOut">
              <a:rPr lang="de-DE" smtClean="0"/>
              <a:pPr/>
              <a:t>13.11.21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BE6EFEE-5E3D-654D-A9D8-0E9D47A4908B}" type="slidenum">
              <a:rPr lang="de-DE" smtClean="0"/>
              <a:pPr/>
              <a:t>‹#›</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F6ABEF3E-482E-B84D-911C-8702BA30AA4F}" type="datetimeFigureOut">
              <a:rPr lang="de-DE" smtClean="0"/>
              <a:pPr/>
              <a:t>13.11.21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BE6EFEE-5E3D-654D-A9D8-0E9D47A4908B}" type="slidenum">
              <a:rPr lang="de-DE" smtClean="0"/>
              <a:pPr/>
              <a:t>‹#›</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en-US"/>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Mastertextformat bearbeiten</a:t>
            </a:r>
          </a:p>
        </p:txBody>
      </p:sp>
      <p:sp>
        <p:nvSpPr>
          <p:cNvPr id="5" name="Datumsplatzhalter 4"/>
          <p:cNvSpPr>
            <a:spLocks noGrp="1"/>
          </p:cNvSpPr>
          <p:nvPr>
            <p:ph type="dt" sz="half" idx="10"/>
          </p:nvPr>
        </p:nvSpPr>
        <p:spPr/>
        <p:txBody>
          <a:bodyPr/>
          <a:lstStyle/>
          <a:p>
            <a:fld id="{F6ABEF3E-482E-B84D-911C-8702BA30AA4F}" type="datetimeFigureOut">
              <a:rPr lang="de-DE" smtClean="0"/>
              <a:pPr/>
              <a:t>13.11.21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BE6EFEE-5E3D-654D-A9D8-0E9D47A4908B}" type="slidenum">
              <a:rPr lang="de-DE" smtClean="0"/>
              <a:pPr/>
              <a:t>‹#›</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en-US"/>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Mastertextformat bearbeiten</a:t>
            </a:r>
          </a:p>
        </p:txBody>
      </p:sp>
      <p:sp>
        <p:nvSpPr>
          <p:cNvPr id="5" name="Datumsplatzhalter 4"/>
          <p:cNvSpPr>
            <a:spLocks noGrp="1"/>
          </p:cNvSpPr>
          <p:nvPr>
            <p:ph type="dt" sz="half" idx="10"/>
          </p:nvPr>
        </p:nvSpPr>
        <p:spPr/>
        <p:txBody>
          <a:bodyPr/>
          <a:lstStyle/>
          <a:p>
            <a:fld id="{F6ABEF3E-482E-B84D-911C-8702BA30AA4F}" type="datetimeFigureOut">
              <a:rPr lang="de-DE" smtClean="0"/>
              <a:pPr/>
              <a:t>13.11.21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BE6EFEE-5E3D-654D-A9D8-0E9D47A4908B}" type="slidenum">
              <a:rPr lang="de-DE" smtClean="0"/>
              <a:pPr/>
              <a:t>‹#›</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Mastertitelformat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ABEF3E-482E-B84D-911C-8702BA30AA4F}" type="datetimeFigureOut">
              <a:rPr lang="de-DE" smtClean="0"/>
              <a:pPr/>
              <a:t>13.11.21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E6EFEE-5E3D-654D-A9D8-0E9D47A4908B}" type="slidenum">
              <a:rPr lang="de-DE" smtClean="0"/>
              <a:pPr/>
              <a:t>‹#›</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52400" y="2971800"/>
            <a:ext cx="9220200" cy="1752600"/>
          </a:xfrm>
        </p:spPr>
        <p:txBody>
          <a:bodyPr>
            <a:normAutofit/>
          </a:bodyPr>
          <a:lstStyle/>
          <a:p>
            <a:pPr algn="l"/>
            <a:r>
              <a:rPr lang="de-DE" sz="1800" b="1" dirty="0" err="1">
                <a:solidFill>
                  <a:schemeClr val="tx1"/>
                </a:solidFill>
                <a:latin typeface="Helvetica"/>
                <a:cs typeface="Helvetica"/>
              </a:rPr>
              <a:t>Sort</a:t>
            </a:r>
            <a:r>
              <a:rPr lang="de-DE" sz="1800" b="1" dirty="0">
                <a:solidFill>
                  <a:schemeClr val="tx1"/>
                </a:solidFill>
                <a:latin typeface="Helvetica"/>
                <a:cs typeface="Helvetica"/>
              </a:rPr>
              <a:t> </a:t>
            </a:r>
            <a:r>
              <a:rPr lang="de-DE" sz="1800" b="1" dirty="0" err="1">
                <a:solidFill>
                  <a:schemeClr val="tx1"/>
                </a:solidFill>
                <a:latin typeface="Helvetica"/>
                <a:cs typeface="Helvetica"/>
              </a:rPr>
              <a:t>the</a:t>
            </a:r>
            <a:r>
              <a:rPr lang="de-DE" sz="1800" b="1" dirty="0">
                <a:solidFill>
                  <a:schemeClr val="tx1"/>
                </a:solidFill>
                <a:latin typeface="Helvetica"/>
                <a:cs typeface="Helvetica"/>
              </a:rPr>
              <a:t> </a:t>
            </a:r>
            <a:r>
              <a:rPr lang="de-DE" sz="1800" b="1" dirty="0" err="1">
                <a:solidFill>
                  <a:schemeClr val="tx1"/>
                </a:solidFill>
                <a:latin typeface="Helvetica"/>
                <a:cs typeface="Helvetica"/>
              </a:rPr>
              <a:t>following</a:t>
            </a:r>
            <a:r>
              <a:rPr lang="de-DE" sz="1800" b="1" dirty="0">
                <a:solidFill>
                  <a:schemeClr val="tx1"/>
                </a:solidFill>
                <a:latin typeface="Helvetica"/>
                <a:cs typeface="Helvetica"/>
              </a:rPr>
              <a:t> </a:t>
            </a:r>
            <a:r>
              <a:rPr lang="de-DE" sz="1800" b="1" dirty="0" err="1">
                <a:solidFill>
                  <a:schemeClr val="tx1"/>
                </a:solidFill>
                <a:latin typeface="Helvetica"/>
                <a:cs typeface="Helvetica"/>
              </a:rPr>
              <a:t>sentences</a:t>
            </a:r>
            <a:r>
              <a:rPr lang="de-DE" sz="1800" b="1" dirty="0">
                <a:solidFill>
                  <a:schemeClr val="tx1"/>
                </a:solidFill>
                <a:latin typeface="Helvetica"/>
                <a:cs typeface="Helvetica"/>
              </a:rPr>
              <a:t> </a:t>
            </a:r>
            <a:r>
              <a:rPr lang="de-DE" sz="1800" b="1" dirty="0" err="1">
                <a:solidFill>
                  <a:schemeClr val="tx1"/>
                </a:solidFill>
                <a:latin typeface="Helvetica"/>
                <a:cs typeface="Helvetica"/>
              </a:rPr>
              <a:t>according</a:t>
            </a:r>
            <a:r>
              <a:rPr lang="de-DE" sz="1800" b="1" dirty="0">
                <a:solidFill>
                  <a:schemeClr val="tx1"/>
                </a:solidFill>
                <a:latin typeface="Helvetica"/>
                <a:cs typeface="Helvetica"/>
              </a:rPr>
              <a:t> to </a:t>
            </a:r>
            <a:r>
              <a:rPr lang="de-DE" sz="1800" b="1" dirty="0" err="1">
                <a:solidFill>
                  <a:schemeClr val="tx1"/>
                </a:solidFill>
                <a:latin typeface="Helvetica"/>
                <a:cs typeface="Helvetica"/>
              </a:rPr>
              <a:t>the</a:t>
            </a:r>
            <a:r>
              <a:rPr lang="de-DE" sz="1800" b="1" dirty="0">
                <a:solidFill>
                  <a:schemeClr val="tx1"/>
                </a:solidFill>
                <a:latin typeface="Helvetica"/>
                <a:cs typeface="Helvetica"/>
              </a:rPr>
              <a:t> </a:t>
            </a:r>
            <a:r>
              <a:rPr lang="de-DE" sz="1800" b="1" dirty="0" err="1">
                <a:solidFill>
                  <a:schemeClr val="tx1"/>
                </a:solidFill>
                <a:latin typeface="Helvetica"/>
                <a:cs typeface="Helvetica"/>
              </a:rPr>
              <a:t>two</a:t>
            </a:r>
            <a:r>
              <a:rPr lang="de-DE" sz="1800" b="1" dirty="0">
                <a:solidFill>
                  <a:schemeClr val="tx1"/>
                </a:solidFill>
                <a:latin typeface="Helvetica"/>
                <a:cs typeface="Helvetica"/>
              </a:rPr>
              <a:t> </a:t>
            </a:r>
            <a:r>
              <a:rPr lang="de-DE" sz="1800" b="1" dirty="0" err="1">
                <a:solidFill>
                  <a:schemeClr val="tx1"/>
                </a:solidFill>
                <a:latin typeface="Helvetica"/>
                <a:cs typeface="Helvetica"/>
              </a:rPr>
              <a:t>categories</a:t>
            </a:r>
            <a:r>
              <a:rPr lang="de-DE" sz="1800" b="1" dirty="0">
                <a:solidFill>
                  <a:schemeClr val="tx1"/>
                </a:solidFill>
                <a:latin typeface="Helvetica"/>
                <a:cs typeface="Helvetica"/>
              </a:rPr>
              <a:t>: </a:t>
            </a:r>
            <a:r>
              <a:rPr lang="de-DE" sz="1800" b="1" dirty="0" err="1">
                <a:solidFill>
                  <a:schemeClr val="tx1"/>
                </a:solidFill>
                <a:latin typeface="Helvetica"/>
                <a:cs typeface="Helvetica"/>
              </a:rPr>
              <a:t>hero</a:t>
            </a:r>
            <a:r>
              <a:rPr lang="de-DE" sz="1800" b="1" dirty="0">
                <a:solidFill>
                  <a:schemeClr val="tx1"/>
                </a:solidFill>
                <a:latin typeface="Helvetica"/>
                <a:cs typeface="Helvetica"/>
              </a:rPr>
              <a:t> </a:t>
            </a:r>
            <a:r>
              <a:rPr lang="de-DE" sz="1800" b="1" dirty="0" err="1">
                <a:solidFill>
                  <a:schemeClr val="tx1"/>
                </a:solidFill>
                <a:latin typeface="Helvetica"/>
                <a:cs typeface="Helvetica"/>
              </a:rPr>
              <a:t>or</a:t>
            </a:r>
            <a:r>
              <a:rPr lang="de-DE" sz="1800" b="1" dirty="0">
                <a:solidFill>
                  <a:schemeClr val="tx1"/>
                </a:solidFill>
                <a:latin typeface="Helvetica"/>
                <a:cs typeface="Helvetica"/>
              </a:rPr>
              <a:t> </a:t>
            </a:r>
            <a:r>
              <a:rPr lang="de-DE" sz="1800" b="1" dirty="0" err="1">
                <a:solidFill>
                  <a:schemeClr val="tx1"/>
                </a:solidFill>
                <a:latin typeface="Helvetica"/>
                <a:cs typeface="Helvetica"/>
              </a:rPr>
              <a:t>villain</a:t>
            </a:r>
            <a:r>
              <a:rPr lang="de-DE" sz="1800" b="1" dirty="0">
                <a:solidFill>
                  <a:schemeClr val="tx1"/>
                </a:solidFill>
                <a:latin typeface="Helvetica"/>
                <a:cs typeface="Helvetica"/>
              </a:rPr>
              <a:t>.</a:t>
            </a:r>
          </a:p>
        </p:txBody>
      </p:sp>
      <p:pic>
        <p:nvPicPr>
          <p:cNvPr id="5" name="Bild 4" descr="Casement 1.jpg"/>
          <p:cNvPicPr>
            <a:picLocks noChangeAspect="1"/>
          </p:cNvPicPr>
          <p:nvPr/>
        </p:nvPicPr>
        <p:blipFill>
          <a:blip r:embed="rId2"/>
          <a:stretch>
            <a:fillRect/>
          </a:stretch>
        </p:blipFill>
        <p:spPr>
          <a:xfrm>
            <a:off x="-541703" y="0"/>
            <a:ext cx="10295303" cy="6858000"/>
          </a:xfrm>
          <a:prstGeom prst="rect">
            <a:avLst/>
          </a:prstGeom>
        </p:spPr>
      </p:pic>
      <p:sp>
        <p:nvSpPr>
          <p:cNvPr id="7" name="Titel 1"/>
          <p:cNvSpPr>
            <a:spLocks noGrp="1"/>
          </p:cNvSpPr>
          <p:nvPr>
            <p:ph type="ctrTitle"/>
          </p:nvPr>
        </p:nvSpPr>
        <p:spPr>
          <a:xfrm>
            <a:off x="609600" y="228600"/>
            <a:ext cx="7772400" cy="1470025"/>
          </a:xfrm>
        </p:spPr>
        <p:txBody>
          <a:bodyPr>
            <a:normAutofit/>
          </a:bodyPr>
          <a:lstStyle/>
          <a:p>
            <a:pPr algn="l"/>
            <a:r>
              <a:rPr lang="de-DE" sz="3200" dirty="0">
                <a:latin typeface="Helvetica"/>
                <a:cs typeface="Helvetica"/>
              </a:rPr>
              <a:t>Roger </a:t>
            </a:r>
            <a:r>
              <a:rPr lang="de-DE" sz="3200" dirty="0" err="1">
                <a:latin typeface="Helvetica"/>
                <a:cs typeface="Helvetica"/>
              </a:rPr>
              <a:t>Casement</a:t>
            </a:r>
            <a:r>
              <a:rPr lang="de-DE" sz="3200" dirty="0">
                <a:latin typeface="Helvetica"/>
                <a:cs typeface="Helvetica"/>
              </a:rPr>
              <a:t> – </a:t>
            </a:r>
            <a:br>
              <a:rPr lang="de-DE" sz="3200" dirty="0">
                <a:latin typeface="Helvetica"/>
                <a:cs typeface="Helvetica"/>
              </a:rPr>
            </a:br>
            <a:r>
              <a:rPr lang="de-DE" sz="3200" dirty="0">
                <a:latin typeface="Helvetica"/>
                <a:cs typeface="Helvetica"/>
              </a:rPr>
              <a:t>Hero </a:t>
            </a:r>
            <a:r>
              <a:rPr lang="de-DE" sz="3200" dirty="0" err="1">
                <a:latin typeface="Helvetica"/>
                <a:cs typeface="Helvetica"/>
              </a:rPr>
              <a:t>or</a:t>
            </a:r>
            <a:r>
              <a:rPr lang="de-DE" sz="3200" dirty="0">
                <a:latin typeface="Helvetica"/>
                <a:cs typeface="Helvetica"/>
              </a:rPr>
              <a:t> </a:t>
            </a:r>
            <a:r>
              <a:rPr lang="de-DE" sz="3200" dirty="0" err="1">
                <a:latin typeface="Helvetica"/>
                <a:cs typeface="Helvetica"/>
              </a:rPr>
              <a:t>Villain</a:t>
            </a:r>
            <a:r>
              <a:rPr lang="de-DE" sz="3200" dirty="0">
                <a:latin typeface="Helvetica"/>
                <a:cs typeface="Helvetica"/>
              </a:rPr>
              <a:t> ?</a:t>
            </a:r>
          </a:p>
        </p:txBody>
      </p:sp>
      <p:sp>
        <p:nvSpPr>
          <p:cNvPr id="10" name="Textfeld 9"/>
          <p:cNvSpPr txBox="1"/>
          <p:nvPr/>
        </p:nvSpPr>
        <p:spPr>
          <a:xfrm>
            <a:off x="609600" y="1295400"/>
            <a:ext cx="4495800" cy="923330"/>
          </a:xfrm>
          <a:prstGeom prst="rect">
            <a:avLst/>
          </a:prstGeom>
          <a:noFill/>
        </p:spPr>
        <p:txBody>
          <a:bodyPr wrap="square" rtlCol="0">
            <a:spAutoFit/>
          </a:bodyPr>
          <a:lstStyle/>
          <a:p>
            <a:br>
              <a:rPr lang="de-DE" b="1" dirty="0">
                <a:latin typeface="Helvetica"/>
                <a:cs typeface="Helvetica"/>
              </a:rPr>
            </a:br>
            <a:r>
              <a:rPr lang="de-DE" b="1" dirty="0" err="1">
                <a:latin typeface="Helvetica"/>
                <a:cs typeface="Helvetica"/>
              </a:rPr>
              <a:t>Sort</a:t>
            </a:r>
            <a:r>
              <a:rPr lang="de-DE" b="1" dirty="0">
                <a:latin typeface="Helvetica"/>
                <a:cs typeface="Helvetica"/>
              </a:rPr>
              <a:t> </a:t>
            </a:r>
            <a:r>
              <a:rPr lang="de-DE" b="1" dirty="0" err="1">
                <a:latin typeface="Helvetica"/>
                <a:cs typeface="Helvetica"/>
              </a:rPr>
              <a:t>the</a:t>
            </a:r>
            <a:r>
              <a:rPr lang="de-DE" b="1" dirty="0">
                <a:latin typeface="Helvetica"/>
                <a:cs typeface="Helvetica"/>
              </a:rPr>
              <a:t> </a:t>
            </a:r>
            <a:r>
              <a:rPr lang="de-DE" b="1" dirty="0" err="1">
                <a:latin typeface="Helvetica"/>
                <a:cs typeface="Helvetica"/>
              </a:rPr>
              <a:t>following</a:t>
            </a:r>
            <a:r>
              <a:rPr lang="de-DE" b="1" dirty="0">
                <a:latin typeface="Helvetica"/>
                <a:cs typeface="Helvetica"/>
              </a:rPr>
              <a:t> </a:t>
            </a:r>
            <a:r>
              <a:rPr lang="de-DE" b="1" dirty="0" err="1">
                <a:latin typeface="Helvetica"/>
                <a:cs typeface="Helvetica"/>
              </a:rPr>
              <a:t>sentences</a:t>
            </a:r>
            <a:r>
              <a:rPr lang="de-DE" b="1" dirty="0">
                <a:latin typeface="Helvetica"/>
                <a:cs typeface="Helvetica"/>
              </a:rPr>
              <a:t> </a:t>
            </a:r>
            <a:r>
              <a:rPr lang="de-DE" b="1" dirty="0" err="1">
                <a:latin typeface="Helvetica"/>
                <a:cs typeface="Helvetica"/>
              </a:rPr>
              <a:t>according</a:t>
            </a:r>
            <a:r>
              <a:rPr lang="de-DE" b="1" dirty="0">
                <a:latin typeface="Helvetica"/>
                <a:cs typeface="Helvetica"/>
              </a:rPr>
              <a:t> to </a:t>
            </a:r>
            <a:r>
              <a:rPr lang="de-DE" b="1" dirty="0" err="1">
                <a:latin typeface="Helvetica"/>
                <a:cs typeface="Helvetica"/>
              </a:rPr>
              <a:t>the</a:t>
            </a:r>
            <a:r>
              <a:rPr lang="de-DE" b="1" dirty="0">
                <a:latin typeface="Helvetica"/>
                <a:cs typeface="Helvetica"/>
              </a:rPr>
              <a:t> </a:t>
            </a:r>
            <a:r>
              <a:rPr lang="de-DE" b="1" dirty="0" err="1">
                <a:latin typeface="Helvetica"/>
                <a:cs typeface="Helvetica"/>
              </a:rPr>
              <a:t>two</a:t>
            </a:r>
            <a:r>
              <a:rPr lang="de-DE" b="1" dirty="0">
                <a:latin typeface="Helvetica"/>
                <a:cs typeface="Helvetica"/>
              </a:rPr>
              <a:t> </a:t>
            </a:r>
            <a:r>
              <a:rPr lang="de-DE" b="1" dirty="0" err="1">
                <a:latin typeface="Helvetica"/>
                <a:cs typeface="Helvetica"/>
              </a:rPr>
              <a:t>categories</a:t>
            </a:r>
            <a:r>
              <a:rPr lang="de-DE" b="1" dirty="0">
                <a:latin typeface="Helvetica"/>
                <a:cs typeface="Helvetica"/>
              </a:rPr>
              <a:t>: </a:t>
            </a:r>
            <a:r>
              <a:rPr lang="de-DE" b="1" dirty="0" err="1">
                <a:latin typeface="Helvetica"/>
                <a:cs typeface="Helvetica"/>
              </a:rPr>
              <a:t>hero</a:t>
            </a:r>
            <a:r>
              <a:rPr lang="de-DE" b="1" dirty="0">
                <a:latin typeface="Helvetica"/>
                <a:cs typeface="Helvetica"/>
              </a:rPr>
              <a:t> </a:t>
            </a:r>
            <a:r>
              <a:rPr lang="de-DE" b="1" dirty="0" err="1">
                <a:latin typeface="Helvetica"/>
                <a:cs typeface="Helvetica"/>
              </a:rPr>
              <a:t>or</a:t>
            </a:r>
            <a:r>
              <a:rPr lang="de-DE" b="1" dirty="0">
                <a:latin typeface="Helvetica"/>
                <a:cs typeface="Helvetica"/>
              </a:rPr>
              <a:t> </a:t>
            </a:r>
            <a:r>
              <a:rPr lang="de-DE" b="1" dirty="0" err="1">
                <a:latin typeface="Helvetica"/>
                <a:cs typeface="Helvetica"/>
              </a:rPr>
              <a:t>villain</a:t>
            </a:r>
            <a:r>
              <a:rPr lang="de-DE" b="1" dirty="0">
                <a:latin typeface="Helvetica"/>
                <a:cs typeface="Helvetica"/>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a:xfrm>
            <a:off x="533400" y="609600"/>
            <a:ext cx="8229600" cy="1905000"/>
          </a:xfrm>
        </p:spPr>
        <p:txBody>
          <a:bodyPr>
            <a:noAutofit/>
          </a:bodyPr>
          <a:lstStyle/>
          <a:p>
            <a:pPr>
              <a:buNone/>
            </a:pPr>
            <a:r>
              <a:rPr lang="de-DE" sz="1600" dirty="0">
                <a:latin typeface="Helvetica"/>
                <a:cs typeface="Helvetica"/>
              </a:rPr>
              <a:t>1)   </a:t>
            </a:r>
            <a:r>
              <a:rPr lang="de-DE" sz="1600" dirty="0" err="1">
                <a:latin typeface="Helvetica"/>
                <a:cs typeface="Helvetica"/>
              </a:rPr>
              <a:t>When</a:t>
            </a:r>
            <a:r>
              <a:rPr lang="de-DE" sz="1600" dirty="0">
                <a:latin typeface="Helvetica"/>
                <a:cs typeface="Helvetica"/>
              </a:rPr>
              <a:t> he was 19 </a:t>
            </a:r>
            <a:r>
              <a:rPr lang="de-DE" sz="1600" dirty="0" err="1">
                <a:latin typeface="Helvetica"/>
                <a:cs typeface="Helvetica"/>
              </a:rPr>
              <a:t>years</a:t>
            </a:r>
            <a:r>
              <a:rPr lang="de-DE" sz="1600" dirty="0">
                <a:latin typeface="Helvetica"/>
                <a:cs typeface="Helvetica"/>
              </a:rPr>
              <a:t> </a:t>
            </a:r>
            <a:r>
              <a:rPr lang="de-DE" sz="1600" dirty="0" err="1">
                <a:latin typeface="Helvetica"/>
                <a:cs typeface="Helvetica"/>
              </a:rPr>
              <a:t>old</a:t>
            </a:r>
            <a:r>
              <a:rPr lang="de-DE" sz="1600" dirty="0">
                <a:latin typeface="Helvetica"/>
                <a:cs typeface="Helvetica"/>
              </a:rPr>
              <a:t>, he </a:t>
            </a:r>
            <a:r>
              <a:rPr lang="de-DE" sz="1600" dirty="0" err="1">
                <a:latin typeface="Helvetica"/>
                <a:cs typeface="Helvetica"/>
              </a:rPr>
              <a:t>worked</a:t>
            </a:r>
            <a:r>
              <a:rPr lang="de-DE" sz="1600" dirty="0">
                <a:latin typeface="Helvetica"/>
                <a:cs typeface="Helvetica"/>
              </a:rPr>
              <a:t> </a:t>
            </a:r>
            <a:r>
              <a:rPr lang="de-DE" sz="1600" dirty="0" err="1">
                <a:latin typeface="Helvetica"/>
                <a:cs typeface="Helvetica"/>
              </a:rPr>
              <a:t>for</a:t>
            </a:r>
            <a:r>
              <a:rPr lang="de-DE" sz="1600" dirty="0">
                <a:latin typeface="Helvetica"/>
                <a:cs typeface="Helvetica"/>
              </a:rPr>
              <a:t> King </a:t>
            </a:r>
            <a:r>
              <a:rPr lang="de-DE" sz="1600" dirty="0" err="1">
                <a:latin typeface="Helvetica"/>
                <a:cs typeface="Helvetica"/>
              </a:rPr>
              <a:t>Leopold‘s</a:t>
            </a:r>
            <a:r>
              <a:rPr lang="de-DE" sz="1600" i="1" dirty="0">
                <a:latin typeface="Helvetica"/>
                <a:cs typeface="Helvetica"/>
              </a:rPr>
              <a:t> </a:t>
            </a:r>
            <a:r>
              <a:rPr lang="en-GB" sz="1600" i="1" dirty="0">
                <a:latin typeface="Helvetica"/>
                <a:cs typeface="Helvetica"/>
              </a:rPr>
              <a:t>International African Association </a:t>
            </a:r>
            <a:r>
              <a:rPr lang="en-GB" sz="1600" dirty="0">
                <a:latin typeface="Helvetica"/>
                <a:cs typeface="Helvetica"/>
              </a:rPr>
              <a:t>to colonise the Upper Congo.</a:t>
            </a:r>
          </a:p>
          <a:p>
            <a:pPr lvl="0">
              <a:buNone/>
            </a:pPr>
            <a:r>
              <a:rPr lang="en-GB" sz="1600" dirty="0">
                <a:latin typeface="Helvetica"/>
                <a:cs typeface="Helvetica"/>
              </a:rPr>
              <a:t>2)   He surveyed the Lower Congo in preparation for the construction of a railway line.</a:t>
            </a:r>
          </a:p>
          <a:p>
            <a:pPr>
              <a:buNone/>
            </a:pPr>
            <a:r>
              <a:rPr lang="en-GB" sz="1600" dirty="0">
                <a:latin typeface="Helvetica"/>
                <a:cs typeface="Helvetica"/>
              </a:rPr>
              <a:t>3)   He led expeditions into unexplored territories in Africa and produced detailed maps of these areas that were then published by the War Office of Britain and used to colonise and exploit these areas.</a:t>
            </a:r>
          </a:p>
          <a:p>
            <a:endParaRPr lang="de-DE" sz="1600" dirty="0"/>
          </a:p>
        </p:txBody>
      </p:sp>
      <p:pic>
        <p:nvPicPr>
          <p:cNvPr id="5" name="Bild 4" descr="Casement Congo.jpeg"/>
          <p:cNvPicPr>
            <a:picLocks noChangeAspect="1"/>
          </p:cNvPicPr>
          <p:nvPr/>
        </p:nvPicPr>
        <p:blipFill>
          <a:blip r:embed="rId2"/>
          <a:stretch>
            <a:fillRect/>
          </a:stretch>
        </p:blipFill>
        <p:spPr>
          <a:xfrm>
            <a:off x="0" y="2660406"/>
            <a:ext cx="7162800" cy="4807194"/>
          </a:xfrm>
          <a:prstGeom prst="rect">
            <a:avLst/>
          </a:prstGeom>
        </p:spPr>
      </p:pic>
      <p:sp>
        <p:nvSpPr>
          <p:cNvPr id="6" name="Textfeld 5"/>
          <p:cNvSpPr txBox="1"/>
          <p:nvPr/>
        </p:nvSpPr>
        <p:spPr>
          <a:xfrm>
            <a:off x="7239000" y="5715000"/>
            <a:ext cx="1905000" cy="830997"/>
          </a:xfrm>
          <a:prstGeom prst="rect">
            <a:avLst/>
          </a:prstGeom>
          <a:noFill/>
        </p:spPr>
        <p:txBody>
          <a:bodyPr wrap="square" rtlCol="0">
            <a:spAutoFit/>
          </a:bodyPr>
          <a:lstStyle/>
          <a:p>
            <a:r>
              <a:rPr lang="de-DE" sz="1200" dirty="0">
                <a:latin typeface="Helvetica"/>
                <a:cs typeface="Helvetica"/>
              </a:rPr>
              <a:t>Roger </a:t>
            </a:r>
            <a:r>
              <a:rPr lang="de-DE" sz="1200" dirty="0" err="1">
                <a:latin typeface="Helvetica"/>
                <a:cs typeface="Helvetica"/>
              </a:rPr>
              <a:t>Casement</a:t>
            </a:r>
            <a:r>
              <a:rPr lang="de-DE" sz="1200" dirty="0">
                <a:latin typeface="Helvetica"/>
                <a:cs typeface="Helvetica"/>
              </a:rPr>
              <a:t> </a:t>
            </a:r>
          </a:p>
          <a:p>
            <a:r>
              <a:rPr lang="de-DE" sz="1200" dirty="0">
                <a:latin typeface="Helvetica"/>
                <a:cs typeface="Helvetica"/>
              </a:rPr>
              <a:t>(at back, </a:t>
            </a:r>
            <a:r>
              <a:rPr lang="de-DE" sz="1200" dirty="0" err="1">
                <a:latin typeface="Helvetica"/>
                <a:cs typeface="Helvetica"/>
              </a:rPr>
              <a:t>marked</a:t>
            </a:r>
            <a:r>
              <a:rPr lang="de-DE" sz="1200" dirty="0">
                <a:latin typeface="Helvetica"/>
                <a:cs typeface="Helvetica"/>
              </a:rPr>
              <a:t> 9) </a:t>
            </a:r>
          </a:p>
          <a:p>
            <a:r>
              <a:rPr lang="de-DE" sz="1200" dirty="0" err="1">
                <a:latin typeface="Helvetica"/>
                <a:cs typeface="Helvetica"/>
              </a:rPr>
              <a:t>with</a:t>
            </a:r>
            <a:r>
              <a:rPr lang="de-DE" sz="1200" dirty="0">
                <a:latin typeface="Helvetica"/>
                <a:cs typeface="Helvetica"/>
              </a:rPr>
              <a:t> </a:t>
            </a:r>
            <a:r>
              <a:rPr lang="de-DE" sz="1200" dirty="0" err="1">
                <a:latin typeface="Helvetica"/>
                <a:cs typeface="Helvetica"/>
              </a:rPr>
              <a:t>other</a:t>
            </a:r>
            <a:r>
              <a:rPr lang="de-DE" sz="1200" dirty="0">
                <a:latin typeface="Helvetica"/>
                <a:cs typeface="Helvetica"/>
              </a:rPr>
              <a:t> </a:t>
            </a:r>
            <a:r>
              <a:rPr lang="de-DE" sz="1200" dirty="0" err="1">
                <a:latin typeface="Helvetica"/>
                <a:cs typeface="Helvetica"/>
              </a:rPr>
              <a:t>Congo</a:t>
            </a:r>
            <a:r>
              <a:rPr lang="de-DE" sz="1200" dirty="0">
                <a:latin typeface="Helvetica"/>
                <a:cs typeface="Helvetica"/>
              </a:rPr>
              <a:t> Free State </a:t>
            </a:r>
            <a:r>
              <a:rPr lang="de-DE" sz="1200" dirty="0" err="1">
                <a:latin typeface="Helvetica"/>
                <a:cs typeface="Helvetica"/>
              </a:rPr>
              <a:t>officials</a:t>
            </a:r>
            <a:r>
              <a:rPr lang="de-DE" sz="1200" dirty="0">
                <a:latin typeface="Helvetica"/>
                <a:cs typeface="Helvetica"/>
              </a:rPr>
              <a:t>, ca. 1886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609600" y="990600"/>
            <a:ext cx="8229600" cy="4648200"/>
          </a:xfrm>
        </p:spPr>
        <p:txBody>
          <a:bodyPr>
            <a:normAutofit lnSpcReduction="10000"/>
          </a:bodyPr>
          <a:lstStyle/>
          <a:p>
            <a:pPr lvl="0">
              <a:buNone/>
            </a:pPr>
            <a:r>
              <a:rPr lang="en-GB" sz="2000" dirty="0">
                <a:latin typeface="Helvetica"/>
                <a:cs typeface="Helvetica"/>
              </a:rPr>
              <a:t>4)  He compiled a report on atrocities in the Congo that mobilised international action to free the Congo and end the misery.</a:t>
            </a:r>
            <a:br>
              <a:rPr lang="en-GB" sz="2000" dirty="0">
                <a:latin typeface="Helvetica"/>
                <a:cs typeface="Helvetica"/>
              </a:rPr>
            </a:br>
            <a:endParaRPr lang="en-GB" sz="2000" dirty="0">
              <a:latin typeface="Helvetica"/>
              <a:cs typeface="Helvetica"/>
            </a:endParaRPr>
          </a:p>
          <a:p>
            <a:pPr>
              <a:buNone/>
            </a:pPr>
            <a:r>
              <a:rPr lang="en-GB" sz="2000" dirty="0">
                <a:latin typeface="Helvetica"/>
                <a:cs typeface="Helvetica"/>
              </a:rPr>
              <a:t>5)  He risked his career and life to compile the Congo report.</a:t>
            </a:r>
            <a:br>
              <a:rPr lang="en-GB" sz="2000" dirty="0">
                <a:latin typeface="Helvetica"/>
                <a:cs typeface="Helvetica"/>
              </a:rPr>
            </a:br>
            <a:endParaRPr lang="en-GB" sz="2000" dirty="0">
              <a:latin typeface="Helvetica"/>
              <a:cs typeface="Helvetica"/>
            </a:endParaRPr>
          </a:p>
          <a:p>
            <a:pPr>
              <a:buNone/>
            </a:pPr>
            <a:r>
              <a:rPr lang="en-GB" sz="2000" dirty="0">
                <a:latin typeface="Helvetica"/>
                <a:cs typeface="Helvetica"/>
              </a:rPr>
              <a:t>6) He was knighted for his important investigations on human rights abuses in the rubber industry (Congo and Peru).</a:t>
            </a:r>
            <a:endParaRPr lang="de-DE" sz="2000" dirty="0">
              <a:latin typeface="Helvetica"/>
              <a:cs typeface="Helvetica"/>
            </a:endParaRPr>
          </a:p>
          <a:p>
            <a:pPr lvl="0"/>
            <a:endParaRPr lang="en-GB" sz="1946" dirty="0">
              <a:latin typeface="Helvetica"/>
              <a:cs typeface="Helvetica"/>
            </a:endParaRPr>
          </a:p>
          <a:p>
            <a:pPr lvl="0">
              <a:buNone/>
            </a:pPr>
            <a:r>
              <a:rPr lang="en-GB" sz="1946" dirty="0">
                <a:latin typeface="Helvetica"/>
                <a:cs typeface="Helvetica"/>
              </a:rPr>
              <a:t>7)  He was named a pioneer in the field of anthropology and ethnography for his outstanding contributions.</a:t>
            </a:r>
            <a:br>
              <a:rPr lang="en-GB" sz="1946" dirty="0">
                <a:latin typeface="Helvetica"/>
                <a:cs typeface="Helvetica"/>
              </a:rPr>
            </a:br>
            <a:endParaRPr lang="en-GB" sz="1946" dirty="0">
              <a:latin typeface="Helvetica"/>
              <a:cs typeface="Helvetica"/>
            </a:endParaRPr>
          </a:p>
          <a:p>
            <a:pPr>
              <a:buNone/>
            </a:pPr>
            <a:r>
              <a:rPr lang="en-GB" sz="1800" dirty="0">
                <a:latin typeface="Helvetica"/>
                <a:cs typeface="Helvetica"/>
              </a:rPr>
              <a:t>8)  Even though he knew under which hard conditions meat (</a:t>
            </a:r>
            <a:r>
              <a:rPr lang="en-GB" sz="1800" dirty="0" err="1">
                <a:latin typeface="Helvetica"/>
                <a:cs typeface="Helvetica"/>
              </a:rPr>
              <a:t>eg</a:t>
            </a:r>
            <a:r>
              <a:rPr lang="en-GB" sz="1800" dirty="0">
                <a:latin typeface="Helvetica"/>
                <a:cs typeface="Helvetica"/>
              </a:rPr>
              <a:t>. antelope) was produced and hunted in the Congo (women were taken hostage if the men could not hand in enough rubber or food supplies) he gladly accepted half an antelope.</a:t>
            </a:r>
          </a:p>
          <a:p>
            <a:endParaRPr lang="en-GB" sz="1800" dirty="0">
              <a:latin typeface="Helvetica"/>
              <a:cs typeface="Helvetica"/>
            </a:endParaRPr>
          </a:p>
          <a:p>
            <a:pPr>
              <a:buNone/>
            </a:pPr>
            <a:endParaRPr lang="de-DE" sz="1946" dirty="0">
              <a:latin typeface="Helvetica"/>
              <a:cs typeface="Helvetica"/>
            </a:endParaRPr>
          </a:p>
          <a:p>
            <a:pPr lvl="0"/>
            <a:endParaRPr lang="de-DE" dirty="0"/>
          </a:p>
          <a:p>
            <a:endParaRPr lang="de-D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295400"/>
            <a:ext cx="8229600" cy="4114800"/>
          </a:xfrm>
        </p:spPr>
        <p:txBody>
          <a:bodyPr>
            <a:normAutofit/>
          </a:bodyPr>
          <a:lstStyle/>
          <a:p>
            <a:pPr>
              <a:buNone/>
            </a:pPr>
            <a:r>
              <a:rPr lang="en-GB" sz="1800" dirty="0">
                <a:latin typeface="Helvetica"/>
                <a:cs typeface="Helvetica"/>
              </a:rPr>
              <a:t>9)  His ethnographic notes described West African customs as ‘savage’ and ‘evil’, and said that West African customs and ‘life [were] little better than animal’ (6 June 1894). He further wrote: “The </a:t>
            </a:r>
            <a:r>
              <a:rPr lang="en-GB" sz="1800" dirty="0" err="1">
                <a:latin typeface="Helvetica"/>
                <a:cs typeface="Helvetica"/>
              </a:rPr>
              <a:t>Ibibios</a:t>
            </a:r>
            <a:r>
              <a:rPr lang="en-GB" sz="1800" dirty="0">
                <a:latin typeface="Helvetica"/>
                <a:cs typeface="Helvetica"/>
              </a:rPr>
              <a:t> [in Nigeria] are a dirty misshapen </a:t>
            </a:r>
            <a:r>
              <a:rPr lang="en-GB" sz="1800" u="sng" dirty="0">
                <a:latin typeface="Helvetica"/>
                <a:cs typeface="Helvetica"/>
              </a:rPr>
              <a:t>very</a:t>
            </a:r>
            <a:r>
              <a:rPr lang="en-GB" sz="1800" dirty="0">
                <a:latin typeface="Helvetica"/>
                <a:cs typeface="Helvetica"/>
              </a:rPr>
              <a:t> very ugly race.”</a:t>
            </a:r>
            <a:br>
              <a:rPr lang="en-GB" sz="1800" dirty="0">
                <a:latin typeface="Helvetica"/>
                <a:cs typeface="Helvetica"/>
              </a:rPr>
            </a:br>
            <a:r>
              <a:rPr lang="en-GB" sz="1800" dirty="0">
                <a:latin typeface="Helvetica"/>
                <a:cs typeface="Helvetica"/>
              </a:rPr>
              <a:t> </a:t>
            </a:r>
            <a:endParaRPr lang="de-DE" sz="1800" dirty="0">
              <a:latin typeface="Helvetica"/>
              <a:cs typeface="Helvetica"/>
            </a:endParaRPr>
          </a:p>
          <a:p>
            <a:pPr>
              <a:buNone/>
            </a:pPr>
            <a:r>
              <a:rPr lang="en-GB" sz="1800" dirty="0">
                <a:latin typeface="Helvetica"/>
                <a:cs typeface="Helvetica"/>
              </a:rPr>
              <a:t>10) He usually travelled unarmed.</a:t>
            </a:r>
            <a:br>
              <a:rPr lang="en-GB" sz="1800" dirty="0">
                <a:latin typeface="Helvetica"/>
                <a:cs typeface="Helvetica"/>
              </a:rPr>
            </a:br>
            <a:endParaRPr lang="en-GB" sz="1800" dirty="0">
              <a:latin typeface="Helvetica"/>
              <a:cs typeface="Helvetica"/>
            </a:endParaRPr>
          </a:p>
          <a:p>
            <a:pPr>
              <a:buNone/>
            </a:pPr>
            <a:r>
              <a:rPr lang="en-GB" sz="1800" dirty="0">
                <a:latin typeface="Helvetica"/>
                <a:cs typeface="Helvetica"/>
              </a:rPr>
              <a:t>11) He joined ivory-gathering expeditions and was an elephant hunter.</a:t>
            </a:r>
          </a:p>
          <a:p>
            <a:pPr>
              <a:buNone/>
            </a:pPr>
            <a:endParaRPr lang="en-GB" sz="1800" dirty="0">
              <a:latin typeface="Helvetica"/>
              <a:cs typeface="Helvetica"/>
            </a:endParaRPr>
          </a:p>
          <a:p>
            <a:pPr>
              <a:buNone/>
            </a:pPr>
            <a:r>
              <a:rPr lang="en-GB" sz="1800" dirty="0">
                <a:latin typeface="Helvetica"/>
                <a:cs typeface="Helvetica"/>
              </a:rPr>
              <a:t>12) When he </a:t>
            </a:r>
            <a:r>
              <a:rPr lang="en-GB" sz="1800">
                <a:latin typeface="Helvetica"/>
                <a:cs typeface="Helvetica"/>
              </a:rPr>
              <a:t>was 28 years </a:t>
            </a:r>
            <a:r>
              <a:rPr lang="en-GB" sz="1800" dirty="0">
                <a:latin typeface="Helvetica"/>
                <a:cs typeface="Helvetica"/>
              </a:rPr>
              <a:t>old, he wrote: "We all on earth have a commission  and a right to defend the weak against the strong and to protest against brutality in any form.”</a:t>
            </a:r>
            <a:endParaRPr lang="de-DE" sz="1800" dirty="0">
              <a:latin typeface="Helvetica"/>
              <a:cs typeface="Helvetica"/>
            </a:endParaRPr>
          </a:p>
          <a:p>
            <a:pPr lvl="0"/>
            <a:endParaRPr lang="de-DE" dirty="0"/>
          </a:p>
          <a:p>
            <a:endParaRPr lang="de-DE"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39750" y="4114800"/>
            <a:ext cx="8064500" cy="3382963"/>
          </a:xfrm>
        </p:spPr>
        <p:txBody>
          <a:bodyPr>
            <a:normAutofit fontScale="77500" lnSpcReduction="20000"/>
          </a:bodyPr>
          <a:lstStyle/>
          <a:p>
            <a:pPr lvl="0">
              <a:buNone/>
            </a:pPr>
            <a:endParaRPr lang="en-GB" dirty="0">
              <a:latin typeface="Helvetica"/>
              <a:cs typeface="Helvetica"/>
            </a:endParaRPr>
          </a:p>
          <a:p>
            <a:pPr>
              <a:buFont typeface="Symbol" pitchFamily="8" charset="2"/>
              <a:buChar char=""/>
            </a:pPr>
            <a:r>
              <a:rPr lang="en-GB" dirty="0">
                <a:latin typeface="Helvetica"/>
                <a:cs typeface="Helvetica"/>
              </a:rPr>
              <a:t>He helped found the same colony that he later tried    to liberate? Isn’t that ironic?</a:t>
            </a:r>
          </a:p>
          <a:p>
            <a:pPr>
              <a:buFont typeface="Symbol" pitchFamily="8" charset="2"/>
              <a:buChar char=""/>
            </a:pPr>
            <a:r>
              <a:rPr lang="en-GB" dirty="0">
                <a:latin typeface="Helvetica"/>
                <a:cs typeface="Helvetica"/>
              </a:rPr>
              <a:t>Controversial and hypocritical?</a:t>
            </a:r>
          </a:p>
          <a:p>
            <a:pPr>
              <a:buFont typeface="Symbol" pitchFamily="8" charset="2"/>
              <a:buChar char=""/>
            </a:pPr>
            <a:r>
              <a:rPr lang="en-GB" dirty="0">
                <a:latin typeface="Helvetica"/>
                <a:cs typeface="Helvetica"/>
              </a:rPr>
              <a:t>Should he be remembered with a statue? Or should his statue be taken down – like King Leopold’s?</a:t>
            </a:r>
          </a:p>
          <a:p>
            <a:pPr>
              <a:buNone/>
            </a:pPr>
            <a:br>
              <a:rPr lang="en-GB" dirty="0">
                <a:latin typeface="Helvetica"/>
                <a:cs typeface="Helvetica"/>
              </a:rPr>
            </a:br>
            <a:endParaRPr lang="de-DE" dirty="0">
              <a:latin typeface="Helvetica"/>
              <a:cs typeface="Helvetica"/>
            </a:endParaRPr>
          </a:p>
          <a:p>
            <a:pPr lvl="0">
              <a:buFont typeface="Symbol" pitchFamily="8" charset="2"/>
              <a:buChar char=""/>
            </a:pPr>
            <a:endParaRPr lang="de-DE" dirty="0">
              <a:latin typeface="Helvetica"/>
              <a:cs typeface="Helvetica"/>
            </a:endParaRPr>
          </a:p>
          <a:p>
            <a:pPr>
              <a:buNone/>
            </a:pPr>
            <a:endParaRPr lang="de-DE" dirty="0"/>
          </a:p>
          <a:p>
            <a:pPr>
              <a:buNone/>
            </a:pPr>
            <a:endParaRPr lang="de-DE" dirty="0"/>
          </a:p>
        </p:txBody>
      </p:sp>
      <p:pic>
        <p:nvPicPr>
          <p:cNvPr id="4" name="Bild 3" descr="casement_Roger_statue.jpg"/>
          <p:cNvPicPr>
            <a:picLocks noChangeAspect="1"/>
          </p:cNvPicPr>
          <p:nvPr/>
        </p:nvPicPr>
        <p:blipFill>
          <a:blip r:embed="rId2"/>
          <a:stretch>
            <a:fillRect/>
          </a:stretch>
        </p:blipFill>
        <p:spPr>
          <a:xfrm>
            <a:off x="539750" y="228600"/>
            <a:ext cx="8064500" cy="4051300"/>
          </a:xfrm>
          <a:prstGeom prst="rect">
            <a:avLst/>
          </a:prstGeom>
        </p:spPr>
      </p:pic>
    </p:spTree>
  </p:cSld>
  <p:clrMapOvr>
    <a:masterClrMapping/>
  </p:clrMapOvr>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426</Words>
  <Application>Microsoft Macintosh PowerPoint</Application>
  <PresentationFormat>On-screen Show (4:3)</PresentationFormat>
  <Paragraphs>28</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Helvetica</vt:lpstr>
      <vt:lpstr>Symbol</vt:lpstr>
      <vt:lpstr>Office-Design</vt:lpstr>
      <vt:lpstr>Roger Casement –  Hero or Villain ?</vt:lpstr>
      <vt:lpstr>PowerPoint Presentation</vt:lpstr>
      <vt:lpstr>PowerPoint Presentation</vt:lpstr>
      <vt:lpstr>PowerPoint Presentation</vt:lpstr>
      <vt:lpstr>PowerPoint Presentation</vt:lpstr>
    </vt:vector>
  </TitlesOfParts>
  <Company>Manifesta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Roger Casement – Hero or Villain ?</dc:title>
  <dc:creator>Tanja Rochow</dc:creator>
  <cp:lastModifiedBy>Tanja Gunda Rochow</cp:lastModifiedBy>
  <cp:revision>40</cp:revision>
  <dcterms:created xsi:type="dcterms:W3CDTF">2021-11-05T09:58:21Z</dcterms:created>
  <dcterms:modified xsi:type="dcterms:W3CDTF">2021-11-13T19:36:22Z</dcterms:modified>
</cp:coreProperties>
</file>