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344" r:id="rId3"/>
    <p:sldId id="342" r:id="rId4"/>
    <p:sldId id="343" r:id="rId5"/>
    <p:sldId id="273" r:id="rId6"/>
    <p:sldId id="274" r:id="rId7"/>
    <p:sldId id="323" r:id="rId8"/>
    <p:sldId id="341" r:id="rId9"/>
    <p:sldId id="324" r:id="rId10"/>
    <p:sldId id="293" r:id="rId11"/>
    <p:sldId id="280" r:id="rId12"/>
    <p:sldId id="294" r:id="rId13"/>
    <p:sldId id="295" r:id="rId14"/>
    <p:sldId id="296" r:id="rId15"/>
    <p:sldId id="271" r:id="rId16"/>
    <p:sldId id="299" r:id="rId17"/>
    <p:sldId id="301" r:id="rId18"/>
    <p:sldId id="302" r:id="rId19"/>
    <p:sldId id="303" r:id="rId20"/>
    <p:sldId id="304" r:id="rId21"/>
    <p:sldId id="285" r:id="rId22"/>
    <p:sldId id="265" r:id="rId23"/>
    <p:sldId id="300" r:id="rId24"/>
    <p:sldId id="290" r:id="rId25"/>
    <p:sldId id="326" r:id="rId26"/>
    <p:sldId id="327" r:id="rId27"/>
    <p:sldId id="337" r:id="rId28"/>
    <p:sldId id="325" r:id="rId29"/>
    <p:sldId id="332" r:id="rId30"/>
    <p:sldId id="289"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D3EC"/>
    <a:srgbClr val="ECF2DF"/>
    <a:srgbClr val="E4AF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62450"/>
  </p:normalViewPr>
  <p:slideViewPr>
    <p:cSldViewPr snapToGrid="0" snapToObjects="1">
      <p:cViewPr varScale="1">
        <p:scale>
          <a:sx n="79" d="100"/>
          <a:sy n="79" d="100"/>
        </p:scale>
        <p:origin x="139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79AC5F-CA3C-4043-9415-E10B3CED8C2F}" type="datetimeFigureOut">
              <a:rPr lang="en-US" smtClean="0"/>
              <a:t>9/10/20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771616-303E-6B48-A93C-84651AC5F468}" type="slidenum">
              <a:rPr lang="en-US" smtClean="0"/>
              <a:t>‹#›</a:t>
            </a:fld>
            <a:endParaRPr lang="en-US"/>
          </a:p>
        </p:txBody>
      </p:sp>
    </p:spTree>
    <p:extLst>
      <p:ext uri="{BB962C8B-B14F-4D97-AF65-F5344CB8AC3E}">
        <p14:creationId xmlns:p14="http://schemas.microsoft.com/office/powerpoint/2010/main" val="1624813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771616-303E-6B48-A93C-84651AC5F468}" type="slidenum">
              <a:rPr lang="en-US" smtClean="0"/>
              <a:t>6</a:t>
            </a:fld>
            <a:endParaRPr lang="en-US"/>
          </a:p>
        </p:txBody>
      </p:sp>
    </p:spTree>
    <p:extLst>
      <p:ext uri="{BB962C8B-B14F-4D97-AF65-F5344CB8AC3E}">
        <p14:creationId xmlns:p14="http://schemas.microsoft.com/office/powerpoint/2010/main" val="3138454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3771616-303E-6B48-A93C-84651AC5F468}" type="slidenum">
              <a:rPr lang="en-US" smtClean="0"/>
              <a:t>11</a:t>
            </a:fld>
            <a:endParaRPr lang="en-US"/>
          </a:p>
        </p:txBody>
      </p:sp>
    </p:spTree>
    <p:extLst>
      <p:ext uri="{BB962C8B-B14F-4D97-AF65-F5344CB8AC3E}">
        <p14:creationId xmlns:p14="http://schemas.microsoft.com/office/powerpoint/2010/main" val="1667032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altLang="en-US" dirty="0">
              <a:latin typeface="Arial" panose="020B0604020202020204" pitchFamily="34" charset="0"/>
              <a:ea typeface="ＭＳ Ｐゴシック" panose="020B0600070205080204" pitchFamily="34" charset="-128"/>
              <a:cs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Module aims primarily at improving your language skills - giving you the necessary skills in writing English that you will need for other parts of your degree (will also be required to write in English in other elements of your English degree.</a:t>
            </a:r>
          </a:p>
          <a:p>
            <a:pPr eaLnBrk="1" hangingPunct="1"/>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Culture: aims also to give you solid grounding in British and American culture (we can only offer expertise in these) - provides the content for the language work. </a:t>
            </a:r>
          </a:p>
          <a:p>
            <a:pPr eaLnBrk="1" hangingPunct="1"/>
            <a:endParaRPr lang="en-US" altLang="en-US" dirty="0">
              <a:latin typeface="Arial" panose="020B0604020202020204" pitchFamily="34" charset="0"/>
              <a:ea typeface="ＭＳ Ｐゴシック" panose="020B0600070205080204" pitchFamily="34" charset="-128"/>
              <a:cs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Number of different component courses for this module, some are obligatory for all:</a:t>
            </a:r>
          </a:p>
          <a:p>
            <a:pPr eaLnBrk="1" hangingPunct="1"/>
            <a:endParaRPr lang="en-US" altLang="en-US" dirty="0">
              <a:latin typeface="Arial" panose="020B0604020202020204" pitchFamily="34" charset="0"/>
              <a:ea typeface="ＭＳ Ｐゴシック" panose="020B0600070205080204" pitchFamily="34" charset="-128"/>
              <a:cs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Lecture - </a:t>
            </a:r>
            <a:r>
              <a:rPr lang="en-US" altLang="en-US" b="1" dirty="0">
                <a:latin typeface="Arial" panose="020B0604020202020204" pitchFamily="34" charset="0"/>
                <a:ea typeface="ＭＳ Ｐゴシック" panose="020B0600070205080204" pitchFamily="34" charset="-128"/>
                <a:cs typeface="ＭＳ Ｐゴシック" panose="020B0600070205080204" pitchFamily="34" charset="-128"/>
              </a:rPr>
              <a:t>fortnightly, 2 hours</a:t>
            </a:r>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 taught by Frances </a:t>
            </a:r>
            <a:r>
              <a:rPr lang="en-US" altLang="en-US" dirty="0" err="1">
                <a:latin typeface="Arial" panose="020B0604020202020204" pitchFamily="34" charset="0"/>
                <a:ea typeface="ＭＳ Ｐゴシック" panose="020B0600070205080204" pitchFamily="34" charset="-128"/>
                <a:cs typeface="ＭＳ Ｐゴシック" panose="020B0600070205080204" pitchFamily="34" charset="-128"/>
              </a:rPr>
              <a:t>Ilmberger</a:t>
            </a:r>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 (US) and David </a:t>
            </a:r>
            <a:r>
              <a:rPr lang="en-US" altLang="en-US" dirty="0" err="1">
                <a:latin typeface="Arial" panose="020B0604020202020204" pitchFamily="34" charset="0"/>
                <a:ea typeface="ＭＳ Ｐゴシック" panose="020B0600070205080204" pitchFamily="34" charset="-128"/>
                <a:cs typeface="ＭＳ Ｐゴシック" panose="020B0600070205080204" pitchFamily="34" charset="-128"/>
              </a:rPr>
              <a:t>Matley</a:t>
            </a:r>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 (UK) in alternation. Will look at particular area of society and culture from US perspective one week / British perspective two weeks later.</a:t>
            </a:r>
          </a:p>
          <a:p>
            <a:pPr eaLnBrk="1" hangingPunct="1"/>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As this provides content for rest of language work, it is obligatory for all - cannot afford to miss it!!!</a:t>
            </a:r>
          </a:p>
          <a:p>
            <a:pPr eaLnBrk="1" hangingPunct="1"/>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Begins in week 2 (on Tuesday afternoons).</a:t>
            </a:r>
          </a:p>
          <a:p>
            <a:pPr eaLnBrk="1" hangingPunct="1"/>
            <a:endParaRPr lang="en-US" altLang="en-US" dirty="0">
              <a:latin typeface="Arial" panose="020B0604020202020204" pitchFamily="34" charset="0"/>
              <a:ea typeface="ＭＳ Ｐゴシック" panose="020B0600070205080204" pitchFamily="34" charset="-128"/>
              <a:cs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Writing course - weekly, 2 hours: composition exercises, teaching you about all aspects of academic writing (language, but also structuring an essay correctly, writing correct paragraphs, correct formatting, referencing, etc.)</a:t>
            </a:r>
          </a:p>
          <a:p>
            <a:pPr eaLnBrk="1" hangingPunct="1">
              <a:buFontTx/>
              <a:buChar char="-"/>
            </a:pPr>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12 parallel groups (can choose from one of 8 times)</a:t>
            </a:r>
          </a:p>
          <a:p>
            <a:pPr eaLnBrk="1" hangingPunct="1">
              <a:buFontTx/>
              <a:buChar char="-"/>
            </a:pPr>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obligatory for all</a:t>
            </a:r>
          </a:p>
          <a:p>
            <a:pPr eaLnBrk="1" hangingPunct="1">
              <a:buFontTx/>
              <a:buChar char="-"/>
            </a:pPr>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begins week 1, so important that you book this course SOON! Online booking system. If you’re unsure about how to proceed, two websites give you an idiots guide (not suggesting that you</a:t>
            </a:r>
            <a:r>
              <a:rPr lang="ja-JP" altLang="en-US">
                <a:latin typeface="Arial" panose="020B0604020202020204" pitchFamily="34" charset="0"/>
                <a:ea typeface="ＭＳ Ｐゴシック" panose="020B0600070205080204" pitchFamily="34" charset="-128"/>
                <a:cs typeface="ＭＳ Ｐゴシック" panose="020B0600070205080204" pitchFamily="34" charset="-128"/>
              </a:rPr>
              <a:t>’</a:t>
            </a:r>
            <a:r>
              <a:rPr lang="en-US" altLang="ja-JP" dirty="0">
                <a:latin typeface="Arial" panose="020B0604020202020204" pitchFamily="34" charset="0"/>
                <a:ea typeface="ＭＳ Ｐゴシック" panose="020B0600070205080204" pitchFamily="34" charset="-128"/>
                <a:cs typeface="ＭＳ Ｐゴシック" panose="020B0600070205080204" pitchFamily="34" charset="-128"/>
              </a:rPr>
              <a:t>re idiots - but will hold your hand through it)</a:t>
            </a:r>
            <a:endParaRPr lang="en-US" altLang="en-US" dirty="0">
              <a:latin typeface="Arial" panose="020B0604020202020204" pitchFamily="34" charset="0"/>
              <a:ea typeface="ＭＳ Ｐゴシック" panose="020B0600070205080204" pitchFamily="34" charset="-128"/>
              <a:cs typeface="ＭＳ Ｐゴシック" panose="020B0600070205080204" pitchFamily="34" charset="-128"/>
            </a:endParaRPr>
          </a:p>
          <a:p>
            <a:endParaRPr lang="en-US" dirty="0"/>
          </a:p>
        </p:txBody>
      </p:sp>
      <p:sp>
        <p:nvSpPr>
          <p:cNvPr id="4" name="Slide Number Placeholder 3"/>
          <p:cNvSpPr>
            <a:spLocks noGrp="1"/>
          </p:cNvSpPr>
          <p:nvPr>
            <p:ph type="sldNum" sz="quarter" idx="5"/>
          </p:nvPr>
        </p:nvSpPr>
        <p:spPr/>
        <p:txBody>
          <a:bodyPr/>
          <a:lstStyle/>
          <a:p>
            <a:fld id="{F3771616-303E-6B48-A93C-84651AC5F468}" type="slidenum">
              <a:rPr lang="en-US" smtClean="0"/>
              <a:t>25</a:t>
            </a:fld>
            <a:endParaRPr lang="en-US"/>
          </a:p>
        </p:txBody>
      </p:sp>
    </p:spTree>
    <p:extLst>
      <p:ext uri="{BB962C8B-B14F-4D97-AF65-F5344CB8AC3E}">
        <p14:creationId xmlns:p14="http://schemas.microsoft.com/office/powerpoint/2010/main" val="369913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FontTx/>
              <a:buChar char="-"/>
            </a:pPr>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Students in advanced semesters, with very good English. And have been through the </a:t>
            </a:r>
            <a:r>
              <a:rPr lang="en-US" altLang="en-US" dirty="0" err="1">
                <a:latin typeface="Arial" panose="020B0604020202020204" pitchFamily="34" charset="0"/>
                <a:ea typeface="ＭＳ Ｐゴシック" panose="020B0600070205080204" pitchFamily="34" charset="-128"/>
                <a:cs typeface="ＭＳ Ｐゴシック" panose="020B0600070205080204" pitchFamily="34" charset="-128"/>
              </a:rPr>
              <a:t>programme</a:t>
            </a:r>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 themselves.</a:t>
            </a:r>
          </a:p>
          <a:p>
            <a:pPr eaLnBrk="1" hangingPunct="1">
              <a:buFontTx/>
              <a:buChar char="-"/>
            </a:pPr>
            <a:endParaRPr lang="en-US" altLang="en-US" dirty="0">
              <a:latin typeface="Arial" panose="020B0604020202020204" pitchFamily="34" charset="0"/>
              <a:ea typeface="ＭＳ Ｐゴシック" panose="020B0600070205080204" pitchFamily="34" charset="-128"/>
              <a:cs typeface="ＭＳ Ｐゴシック" panose="020B0600070205080204" pitchFamily="34" charset="-128"/>
            </a:endParaRPr>
          </a:p>
          <a:p>
            <a:pPr eaLnBrk="1" hangingPunct="1">
              <a:buFontTx/>
              <a:buChar char="-"/>
            </a:pPr>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Means that they can advise you on language as well as content, structure, etc. Give you all kinds of insider tips on how to pass the module </a:t>
            </a:r>
          </a:p>
          <a:p>
            <a:pPr eaLnBrk="1" hangingPunct="1">
              <a:buFontTx/>
              <a:buChar char="-"/>
            </a:pPr>
            <a:endParaRPr lang="en-US" altLang="en-US" dirty="0">
              <a:latin typeface="Arial" panose="020B0604020202020204" pitchFamily="34" charset="0"/>
              <a:ea typeface="ＭＳ Ｐゴシック" panose="020B0600070205080204" pitchFamily="34" charset="-128"/>
              <a:cs typeface="ＭＳ Ｐゴシック" panose="020B0600070205080204" pitchFamily="34" charset="-128"/>
            </a:endParaRPr>
          </a:p>
          <a:p>
            <a:pPr eaLnBrk="1" hangingPunct="1">
              <a:buFontTx/>
              <a:buChar char="-"/>
            </a:pPr>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We cannot correct all of your work (you don</a:t>
            </a:r>
            <a:r>
              <a:rPr lang="ja-JP" altLang="en-US">
                <a:latin typeface="Arial" panose="020B0604020202020204" pitchFamily="34" charset="0"/>
                <a:ea typeface="ＭＳ Ｐゴシック" panose="020B0600070205080204" pitchFamily="34" charset="-128"/>
                <a:cs typeface="ＭＳ Ｐゴシック" panose="020B0600070205080204" pitchFamily="34" charset="-128"/>
              </a:rPr>
              <a:t>’</a:t>
            </a:r>
            <a:r>
              <a:rPr lang="en-US" altLang="ja-JP" dirty="0">
                <a:latin typeface="Arial" panose="020B0604020202020204" pitchFamily="34" charset="0"/>
                <a:ea typeface="ＭＳ Ｐゴシック" panose="020B0600070205080204" pitchFamily="34" charset="-128"/>
                <a:cs typeface="ＭＳ Ｐゴシック" panose="020B0600070205080204" pitchFamily="34" charset="-128"/>
              </a:rPr>
              <a:t>t want a nasty surprise when you hand in work at the end of term - for thorough and regular feedback, you need to contact a tutor. </a:t>
            </a:r>
          </a:p>
          <a:p>
            <a:pPr eaLnBrk="1" hangingPunct="1">
              <a:buFontTx/>
              <a:buChar char="-"/>
            </a:pPr>
            <a:endParaRPr lang="en-US" altLang="ja-JP" dirty="0">
              <a:latin typeface="Arial" panose="020B0604020202020204" pitchFamily="34" charset="0"/>
              <a:ea typeface="ＭＳ Ｐゴシック" panose="020B0600070205080204" pitchFamily="34" charset="-128"/>
              <a:cs typeface="ＭＳ Ｐゴシック" panose="020B0600070205080204" pitchFamily="34" charset="-128"/>
            </a:endParaRPr>
          </a:p>
          <a:p>
            <a:pPr eaLnBrk="1" hangingPunct="1">
              <a:buFontTx/>
              <a:buChar char="-"/>
            </a:pPr>
            <a:r>
              <a:rPr lang="en-US" altLang="en-US" dirty="0">
                <a:latin typeface="Arial" panose="020B0604020202020204" pitchFamily="34" charset="0"/>
                <a:ea typeface="ＭＳ Ｐゴシック" panose="020B0600070205080204" pitchFamily="34" charset="-128"/>
                <a:cs typeface="ＭＳ Ｐゴシック" panose="020B0600070205080204" pitchFamily="34" charset="-128"/>
              </a:rPr>
              <a:t>Not obligatory but highly recommended!</a:t>
            </a:r>
          </a:p>
          <a:p>
            <a:endParaRPr lang="en-US" dirty="0"/>
          </a:p>
        </p:txBody>
      </p:sp>
      <p:sp>
        <p:nvSpPr>
          <p:cNvPr id="4" name="Slide Number Placeholder 3"/>
          <p:cNvSpPr>
            <a:spLocks noGrp="1"/>
          </p:cNvSpPr>
          <p:nvPr>
            <p:ph type="sldNum" sz="quarter" idx="5"/>
          </p:nvPr>
        </p:nvSpPr>
        <p:spPr/>
        <p:txBody>
          <a:bodyPr/>
          <a:lstStyle/>
          <a:p>
            <a:fld id="{F3771616-303E-6B48-A93C-84651AC5F468}" type="slidenum">
              <a:rPr lang="en-US" smtClean="0"/>
              <a:t>26</a:t>
            </a:fld>
            <a:endParaRPr lang="en-US"/>
          </a:p>
        </p:txBody>
      </p:sp>
    </p:spTree>
    <p:extLst>
      <p:ext uri="{BB962C8B-B14F-4D97-AF65-F5344CB8AC3E}">
        <p14:creationId xmlns:p14="http://schemas.microsoft.com/office/powerpoint/2010/main" val="19952624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7" name="Picture 15" descr="uzh_logo_e_pos_grau_1mm"/>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4853" y="64411"/>
            <a:ext cx="2027238" cy="684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Line 10"/>
          <p:cNvSpPr>
            <a:spLocks noChangeShapeType="1"/>
          </p:cNvSpPr>
          <p:nvPr userDrawn="1"/>
        </p:nvSpPr>
        <p:spPr bwMode="auto">
          <a:xfrm flipV="1">
            <a:off x="0" y="6314303"/>
            <a:ext cx="12192000" cy="10297"/>
          </a:xfrm>
          <a:prstGeom prst="line">
            <a:avLst/>
          </a:prstGeom>
          <a:noFill/>
          <a:ln w="15875">
            <a:solidFill>
              <a:schemeClr val="bg1">
                <a:lumMod val="65000"/>
              </a:schemeClr>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2" name="TextBox 11"/>
          <p:cNvSpPr txBox="1"/>
          <p:nvPr userDrawn="1"/>
        </p:nvSpPr>
        <p:spPr>
          <a:xfrm>
            <a:off x="10812163" y="6402169"/>
            <a:ext cx="506627" cy="369332"/>
          </a:xfrm>
          <a:prstGeom prst="rect">
            <a:avLst/>
          </a:prstGeom>
          <a:solidFill>
            <a:schemeClr val="bg1"/>
          </a:solidFill>
        </p:spPr>
        <p:txBody>
          <a:bodyPr wrap="square" rtlCol="0">
            <a:spAutoFit/>
          </a:bodyPr>
          <a:lstStyle/>
          <a:p>
            <a:endParaRPr lang="en-US"/>
          </a:p>
        </p:txBody>
      </p:sp>
    </p:spTree>
    <p:extLst>
      <p:ext uri="{BB962C8B-B14F-4D97-AF65-F5344CB8AC3E}">
        <p14:creationId xmlns:p14="http://schemas.microsoft.com/office/powerpoint/2010/main" val="247925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50E262E-6D8B-5944-85C9-388EA2139252}" type="datetimeFigureOut">
              <a:rPr lang="en-US" smtClean="0"/>
              <a:t>9/10/20</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BE70A107-7841-8B4E-87B8-05B733D1F2BE}" type="slidenum">
              <a:rPr lang="en-US" smtClean="0"/>
              <a:t>‹#›</a:t>
            </a:fld>
            <a:endParaRPr lang="en-US"/>
          </a:p>
        </p:txBody>
      </p:sp>
    </p:spTree>
    <p:extLst>
      <p:ext uri="{BB962C8B-B14F-4D97-AF65-F5344CB8AC3E}">
        <p14:creationId xmlns:p14="http://schemas.microsoft.com/office/powerpoint/2010/main" val="1206184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50E262E-6D8B-5944-85C9-388EA2139252}" type="datetimeFigureOut">
              <a:rPr lang="en-US" smtClean="0"/>
              <a:t>9/10/20</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BE70A107-7841-8B4E-87B8-05B733D1F2BE}" type="slidenum">
              <a:rPr lang="en-US" smtClean="0"/>
              <a:t>‹#›</a:t>
            </a:fld>
            <a:endParaRPr lang="en-US"/>
          </a:p>
        </p:txBody>
      </p:sp>
    </p:spTree>
    <p:extLst>
      <p:ext uri="{BB962C8B-B14F-4D97-AF65-F5344CB8AC3E}">
        <p14:creationId xmlns:p14="http://schemas.microsoft.com/office/powerpoint/2010/main" val="96524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1405" y="898157"/>
            <a:ext cx="10612395" cy="607178"/>
          </a:xfrm>
        </p:spPr>
        <p:txBody>
          <a:bodyPr/>
          <a:lstStyle/>
          <a:p>
            <a:r>
              <a:rPr lang="en-US"/>
              <a:t>Click to edit Master title style</a:t>
            </a:r>
          </a:p>
        </p:txBody>
      </p:sp>
      <p:sp>
        <p:nvSpPr>
          <p:cNvPr id="3" name="Content Placeholder 2"/>
          <p:cNvSpPr>
            <a:spLocks noGrp="1"/>
          </p:cNvSpPr>
          <p:nvPr>
            <p:ph idx="1"/>
          </p:nvPr>
        </p:nvSpPr>
        <p:spPr>
          <a:xfrm>
            <a:off x="741405" y="1825625"/>
            <a:ext cx="10612395" cy="4351338"/>
          </a:xfrm>
        </p:spPr>
        <p:txBody>
          <a:bodyPr/>
          <a:lstStyle>
            <a:lvl1pPr marL="228600" indent="-228600">
              <a:buFont typeface=".HelveticaNeueDeskInterface-Regular" charset="-120"/>
              <a:buChar char="-"/>
              <a:defRPr/>
            </a:lvl1pPr>
            <a:lvl2pPr marL="685800" indent="-228600">
              <a:buFont typeface=".HelveticaNeueDeskInterface-Regular" charset="-120"/>
              <a:buChar char="-"/>
              <a:defRPr/>
            </a:lvl2pPr>
            <a:lvl3pPr marL="1143000" indent="-228600">
              <a:buFont typeface=".HelveticaNeueDeskInterface-Regular" charset="-120"/>
              <a:buChar char="-"/>
              <a:defRPr/>
            </a:lvl3pPr>
            <a:lvl4pPr marL="1600200" indent="-228600">
              <a:buFont typeface=".HelveticaNeueDeskInterface-Regular" charset="-120"/>
              <a:buChar char="-"/>
              <a:defRPr/>
            </a:lvl4pPr>
            <a:lvl5pPr marL="2057400" indent="-228600">
              <a:buFont typeface=".HelveticaNeueDeskInterface-Regular" charset="-12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50E262E-6D8B-5944-85C9-388EA2139252}" type="datetimeFigureOut">
              <a:rPr lang="en-US" smtClean="0"/>
              <a:t>9/10/20</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BE70A107-7841-8B4E-87B8-05B733D1F2BE}" type="slidenum">
              <a:rPr lang="en-US" smtClean="0"/>
              <a:t>‹#›</a:t>
            </a:fld>
            <a:endParaRPr lang="en-US"/>
          </a:p>
        </p:txBody>
      </p:sp>
    </p:spTree>
    <p:extLst>
      <p:ext uri="{BB962C8B-B14F-4D97-AF65-F5344CB8AC3E}">
        <p14:creationId xmlns:p14="http://schemas.microsoft.com/office/powerpoint/2010/main" val="1084916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50E262E-6D8B-5944-85C9-388EA2139252}" type="datetimeFigureOut">
              <a:rPr lang="en-US" smtClean="0"/>
              <a:t>9/10/20</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BE70A107-7841-8B4E-87B8-05B733D1F2BE}" type="slidenum">
              <a:rPr lang="en-US" smtClean="0"/>
              <a:t>‹#›</a:t>
            </a:fld>
            <a:endParaRPr lang="en-US"/>
          </a:p>
        </p:txBody>
      </p:sp>
    </p:spTree>
    <p:extLst>
      <p:ext uri="{BB962C8B-B14F-4D97-AF65-F5344CB8AC3E}">
        <p14:creationId xmlns:p14="http://schemas.microsoft.com/office/powerpoint/2010/main" val="2055402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1405" y="1825625"/>
            <a:ext cx="5181600" cy="4351338"/>
          </a:xfrm>
        </p:spPr>
        <p:txBody>
          <a:bodyPr/>
          <a:lstStyle>
            <a:lvl1pPr marL="228600" indent="-228600">
              <a:buFont typeface=".HelveticaNeueDeskInterface-Regular" charset="-120"/>
              <a:buChar char="-"/>
              <a:defRPr/>
            </a:lvl1pPr>
            <a:lvl2pPr marL="685800" indent="-228600">
              <a:buFont typeface=".HelveticaNeueDeskInterface-Regular" charset="-120"/>
              <a:buChar char="-"/>
              <a:defRPr/>
            </a:lvl2pPr>
            <a:lvl3pPr marL="1143000" indent="-228600">
              <a:buFont typeface=".HelveticaNeueDeskInterface-Regular" charset="-120"/>
              <a:buChar char="-"/>
              <a:defRPr/>
            </a:lvl3pPr>
            <a:lvl4pPr marL="1600200" indent="-228600">
              <a:buFont typeface=".HelveticaNeueDeskInterface-Regular" charset="-120"/>
              <a:buChar char="-"/>
              <a:defRPr/>
            </a:lvl4pPr>
            <a:lvl5pPr marL="2057400" indent="-228600">
              <a:buFont typeface=".HelveticaNeueDeskInterface-Regular" charset="-12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lvl1pPr marL="228600" indent="-228600">
              <a:buFont typeface=".HelveticaNeueDeskInterface-Regular" charset="-120"/>
              <a:buChar char="-"/>
              <a:defRPr/>
            </a:lvl1pPr>
            <a:lvl2pPr marL="685800" indent="-228600">
              <a:buFont typeface=".HelveticaNeueDeskInterface-Regular" charset="-120"/>
              <a:buChar char="-"/>
              <a:defRPr/>
            </a:lvl2pPr>
            <a:lvl3pPr marL="1143000" indent="-228600">
              <a:buFont typeface=".HelveticaNeueDeskInterface-Regular" charset="-120"/>
              <a:buChar char="-"/>
              <a:defRPr/>
            </a:lvl3pPr>
            <a:lvl4pPr marL="1600200" indent="-228600">
              <a:buFont typeface=".HelveticaNeueDeskInterface-Regular" charset="-120"/>
              <a:buChar char="-"/>
              <a:defRPr/>
            </a:lvl4pPr>
            <a:lvl5pPr marL="2057400" indent="-228600">
              <a:buFont typeface=".HelveticaNeueDeskInterface-Regular" charset="-12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250E262E-6D8B-5944-85C9-388EA2139252}" type="datetimeFigureOut">
              <a:rPr lang="en-US" smtClean="0"/>
              <a:t>9/10/20</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BE70A107-7841-8B4E-87B8-05B733D1F2BE}" type="slidenum">
              <a:rPr lang="en-US" smtClean="0"/>
              <a:t>‹#›</a:t>
            </a:fld>
            <a:endParaRPr lang="en-US"/>
          </a:p>
        </p:txBody>
      </p:sp>
    </p:spTree>
    <p:extLst>
      <p:ext uri="{BB962C8B-B14F-4D97-AF65-F5344CB8AC3E}">
        <p14:creationId xmlns:p14="http://schemas.microsoft.com/office/powerpoint/2010/main" val="720291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250E262E-6D8B-5944-85C9-388EA2139252}" type="datetimeFigureOut">
              <a:rPr lang="en-US" smtClean="0"/>
              <a:t>9/10/20</a:t>
            </a:fld>
            <a:endParaRPr 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BE70A107-7841-8B4E-87B8-05B733D1F2BE}" type="slidenum">
              <a:rPr lang="en-US" smtClean="0"/>
              <a:t>‹#›</a:t>
            </a:fld>
            <a:endParaRPr lang="en-US"/>
          </a:p>
        </p:txBody>
      </p:sp>
    </p:spTree>
    <p:extLst>
      <p:ext uri="{BB962C8B-B14F-4D97-AF65-F5344CB8AC3E}">
        <p14:creationId xmlns:p14="http://schemas.microsoft.com/office/powerpoint/2010/main" val="580661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250E262E-6D8B-5944-85C9-388EA2139252}" type="datetimeFigureOut">
              <a:rPr lang="en-US" smtClean="0"/>
              <a:t>9/10/20</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BE70A107-7841-8B4E-87B8-05B733D1F2BE}" type="slidenum">
              <a:rPr lang="en-US" smtClean="0"/>
              <a:t>‹#›</a:t>
            </a:fld>
            <a:endParaRPr lang="en-US"/>
          </a:p>
        </p:txBody>
      </p:sp>
    </p:spTree>
    <p:extLst>
      <p:ext uri="{BB962C8B-B14F-4D97-AF65-F5344CB8AC3E}">
        <p14:creationId xmlns:p14="http://schemas.microsoft.com/office/powerpoint/2010/main" val="102000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250E262E-6D8B-5944-85C9-388EA2139252}" type="datetimeFigureOut">
              <a:rPr lang="en-US" smtClean="0"/>
              <a:t>9/10/20</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BE70A107-7841-8B4E-87B8-05B733D1F2BE}" type="slidenum">
              <a:rPr lang="en-US" smtClean="0"/>
              <a:t>‹#›</a:t>
            </a:fld>
            <a:endParaRPr lang="en-US"/>
          </a:p>
        </p:txBody>
      </p:sp>
    </p:spTree>
    <p:extLst>
      <p:ext uri="{BB962C8B-B14F-4D97-AF65-F5344CB8AC3E}">
        <p14:creationId xmlns:p14="http://schemas.microsoft.com/office/powerpoint/2010/main" val="1996253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250E262E-6D8B-5944-85C9-388EA2139252}" type="datetimeFigureOut">
              <a:rPr lang="en-US" smtClean="0"/>
              <a:t>9/10/20</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BE70A107-7841-8B4E-87B8-05B733D1F2BE}" type="slidenum">
              <a:rPr lang="en-US" smtClean="0"/>
              <a:t>‹#›</a:t>
            </a:fld>
            <a:endParaRPr lang="en-US"/>
          </a:p>
        </p:txBody>
      </p:sp>
    </p:spTree>
    <p:extLst>
      <p:ext uri="{BB962C8B-B14F-4D97-AF65-F5344CB8AC3E}">
        <p14:creationId xmlns:p14="http://schemas.microsoft.com/office/powerpoint/2010/main" val="895591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250E262E-6D8B-5944-85C9-388EA2139252}" type="datetimeFigureOut">
              <a:rPr lang="en-US" smtClean="0"/>
              <a:t>9/10/20</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BE70A107-7841-8B4E-87B8-05B733D1F2BE}" type="slidenum">
              <a:rPr lang="en-US" smtClean="0"/>
              <a:t>‹#›</a:t>
            </a:fld>
            <a:endParaRPr lang="en-US"/>
          </a:p>
        </p:txBody>
      </p:sp>
    </p:spTree>
    <p:extLst>
      <p:ext uri="{BB962C8B-B14F-4D97-AF65-F5344CB8AC3E}">
        <p14:creationId xmlns:p14="http://schemas.microsoft.com/office/powerpoint/2010/main" val="485609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1405" y="898157"/>
            <a:ext cx="10612395" cy="607178"/>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741405" y="1825625"/>
            <a:ext cx="1061239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15" descr="uzh_logo_e_pos_grau_1mm"/>
          <p:cNvPicPr>
            <a:picLocks noChangeAspect="1" noChangeArrowheads="1"/>
          </p:cNvPicPr>
          <p:nvPr userDrawn="1"/>
        </p:nvPicPr>
        <p:blipFill>
          <a:blip r:embed="rId13">
            <a:alphaModFix amt="47000"/>
            <a:extLst>
              <a:ext uri="{28A0092B-C50C-407E-A947-70E740481C1C}">
                <a14:useLocalDpi xmlns:a14="http://schemas.microsoft.com/office/drawing/2010/main" val="0"/>
              </a:ext>
            </a:extLst>
          </a:blip>
          <a:srcRect/>
          <a:stretch>
            <a:fillRect/>
          </a:stretch>
        </p:blipFill>
        <p:spPr bwMode="auto">
          <a:xfrm>
            <a:off x="124853" y="64411"/>
            <a:ext cx="2027238" cy="684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Line 8"/>
          <p:cNvSpPr>
            <a:spLocks noChangeShapeType="1"/>
          </p:cNvSpPr>
          <p:nvPr userDrawn="1"/>
        </p:nvSpPr>
        <p:spPr bwMode="auto">
          <a:xfrm>
            <a:off x="-1" y="828969"/>
            <a:ext cx="12192001" cy="7400"/>
          </a:xfrm>
          <a:prstGeom prst="line">
            <a:avLst/>
          </a:prstGeom>
          <a:noFill/>
          <a:ln w="12700">
            <a:solidFill>
              <a:schemeClr val="bg1">
                <a:lumMod val="65000"/>
              </a:schemeClr>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9" name="Rectangle 6"/>
          <p:cNvSpPr txBox="1">
            <a:spLocks noChangeArrowheads="1"/>
          </p:cNvSpPr>
          <p:nvPr userDrawn="1"/>
        </p:nvSpPr>
        <p:spPr>
          <a:xfrm>
            <a:off x="10169611" y="6387798"/>
            <a:ext cx="1184189" cy="34663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3DB5ED7F-28F1-C343-AD5A-C7D9C922DBA9}" type="slidenum">
              <a:rPr lang="en-US" smtClean="0">
                <a:solidFill>
                  <a:schemeClr val="bg1">
                    <a:lumMod val="50000"/>
                  </a:schemeClr>
                </a:solidFill>
                <a:latin typeface="Arial" charset="0"/>
                <a:ea typeface="Arial" charset="0"/>
                <a:cs typeface="Arial" charset="0"/>
              </a:rPr>
              <a:pPr algn="r">
                <a:defRPr/>
              </a:pPr>
              <a:t>‹#›</a:t>
            </a:fld>
            <a:endParaRPr lang="en-US" dirty="0">
              <a:solidFill>
                <a:schemeClr val="bg1">
                  <a:lumMod val="50000"/>
                </a:schemeClr>
              </a:solidFill>
              <a:latin typeface="Arial" charset="0"/>
              <a:ea typeface="Arial" charset="0"/>
              <a:cs typeface="Arial" charset="0"/>
            </a:endParaRPr>
          </a:p>
        </p:txBody>
      </p:sp>
      <p:sp>
        <p:nvSpPr>
          <p:cNvPr id="11" name="Line 10"/>
          <p:cNvSpPr>
            <a:spLocks noChangeShapeType="1"/>
          </p:cNvSpPr>
          <p:nvPr userDrawn="1"/>
        </p:nvSpPr>
        <p:spPr bwMode="auto">
          <a:xfrm flipV="1">
            <a:off x="0" y="6314303"/>
            <a:ext cx="12192000" cy="10297"/>
          </a:xfrm>
          <a:prstGeom prst="line">
            <a:avLst/>
          </a:prstGeom>
          <a:noFill/>
          <a:ln w="12700">
            <a:solidFill>
              <a:schemeClr val="bg1">
                <a:lumMod val="65000"/>
              </a:schemeClr>
            </a:solidFill>
            <a:round/>
            <a:headEnd/>
            <a:tailEnd/>
          </a:ln>
          <a:extLst>
            <a:ext uri="{909E8E84-426E-40dd-AFC4-6F175D3DCCD1}">
              <a14:hiddenFill xmlns:a14="http://schemas.microsoft.com/office/drawing/2010/main" xmlns="">
                <a:noFill/>
              </a14:hiddenFill>
            </a:ext>
          </a:extLst>
        </p:spPr>
        <p:txBody>
          <a:bodyPr/>
          <a:lstStyle/>
          <a:p>
            <a:endParaRPr lang="en-US"/>
          </a:p>
        </p:txBody>
      </p:sp>
      <p:pic>
        <p:nvPicPr>
          <p:cNvPr id="12" name="Picture 16" descr="US+BritFlagPP"/>
          <p:cNvPicPr>
            <a:picLocks noChangeArrowheads="1"/>
          </p:cNvPicPr>
          <p:nvPr userDrawn="1"/>
        </p:nvPicPr>
        <p:blipFill>
          <a:blip r:embed="rId14">
            <a:alphaModFix amt="2000"/>
            <a:extLst>
              <a:ext uri="{28A0092B-C50C-407E-A947-70E740481C1C}">
                <a14:useLocalDpi xmlns:a14="http://schemas.microsoft.com/office/drawing/2010/main" val="0"/>
              </a:ext>
            </a:extLst>
          </a:blip>
          <a:srcRect/>
          <a:stretch>
            <a:fillRect/>
          </a:stretch>
        </p:blipFill>
        <p:spPr bwMode="auto">
          <a:xfrm>
            <a:off x="0" y="891270"/>
            <a:ext cx="12204000" cy="5364000"/>
          </a:xfrm>
          <a:prstGeom prst="rect">
            <a:avLst/>
          </a:prstGeom>
          <a:noFill/>
          <a:ln>
            <a:noFill/>
          </a:ln>
          <a:extLst>
            <a:ext uri="{909E8E84-426E-40dd-AFC4-6F175D3DCCD1}">
              <a14:hiddenFill xmlns="" xmlns:a14="http://schemas.microsoft.com/office/drawing/2010/main">
                <a:solidFill>
                  <a:srgbClr val="FFFFFF">
                    <a:alpha val="10001"/>
                  </a:srgbClr>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4094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b="1"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es.uzh.ch/en/studies/advisingstudies.html" TargetMode="External"/><Relationship Id="rId2" Type="http://schemas.openxmlformats.org/officeDocument/2006/relationships/hyperlink" Target="https://www.es.uzh.ch/en/studies/bachelor.html" TargetMode="External"/><Relationship Id="rId1" Type="http://schemas.openxmlformats.org/officeDocument/2006/relationships/slideLayout" Target="../slideLayouts/slideLayout2.xml"/><Relationship Id="rId4" Type="http://schemas.openxmlformats.org/officeDocument/2006/relationships/hyperlink" Target="mailto:studienberatung@es.uzh.ch"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olat.uzh.ch" TargetMode="External"/><Relationship Id="rId2" Type="http://schemas.openxmlformats.org/officeDocument/2006/relationships/hyperlink" Target="http://www.identity.uzh.ch" TargetMode="External"/><Relationship Id="rId1" Type="http://schemas.openxmlformats.org/officeDocument/2006/relationships/slideLayout" Target="../slideLayouts/slideLayout2.xml"/><Relationship Id="rId4" Type="http://schemas.openxmlformats.org/officeDocument/2006/relationships/hyperlink" Target="https://webmail.uzh.ch"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zb.uzh.ch" TargetMode="External"/><Relationship Id="rId2" Type="http://schemas.openxmlformats.org/officeDocument/2006/relationships/hyperlink" Target="http://www.uzh.ch/studies/studentlife/vacancies.html" TargetMode="External"/><Relationship Id="rId1" Type="http://schemas.openxmlformats.org/officeDocument/2006/relationships/slideLayout" Target="../slideLayouts/slideLayout2.xml"/><Relationship Id="rId6" Type="http://schemas.openxmlformats.org/officeDocument/2006/relationships/hyperlink" Target="http://www.wohnen.ethz.ch/en.html" TargetMode="External"/><Relationship Id="rId5" Type="http://schemas.openxmlformats.org/officeDocument/2006/relationships/hyperlink" Target="http://www.asvz.ch" TargetMode="External"/><Relationship Id="rId4" Type="http://schemas.openxmlformats.org/officeDocument/2006/relationships/hyperlink" Target="http://www.sprachenzentrum.uzh.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disabilityoffice.uzh.ch/en.html" TargetMode="External"/><Relationship Id="rId2" Type="http://schemas.openxmlformats.org/officeDocument/2006/relationships/hyperlink" Target="http://www.pbs.uzh.ch/en.html" TargetMode="External"/><Relationship Id="rId1" Type="http://schemas.openxmlformats.org/officeDocument/2006/relationships/slideLayout" Target="../slideLayouts/slideLayout2.xml"/><Relationship Id="rId5" Type="http://schemas.openxmlformats.org/officeDocument/2006/relationships/hyperlink" Target="http://www.studienberatung.uzh.ch/en.html" TargetMode="External"/><Relationship Id="rId4" Type="http://schemas.openxmlformats.org/officeDocument/2006/relationships/hyperlink" Target="http://www.studienfinanzierung.uzh.ch/en.html"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tiff"/><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image" Target="../media/image20.tiff"/><Relationship Id="rId2" Type="http://schemas.openxmlformats.org/officeDocument/2006/relationships/image" Target="../media/image10.jpeg"/><Relationship Id="rId16"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jpeg"/><Relationship Id="rId15" Type="http://schemas.openxmlformats.org/officeDocument/2006/relationships/image" Target="../media/image2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 Id="rId14" Type="http://schemas.openxmlformats.org/officeDocument/2006/relationships/image" Target="../media/image22.jpeg"/></Relationships>
</file>

<file path=ppt/slides/_rels/slide2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int.uzh.ch" TargetMode="External"/><Relationship Id="rId2" Type="http://schemas.openxmlformats.org/officeDocument/2006/relationships/hyperlink" Target="mailto:studyabroad@es.uzh.ch"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erstsemestrigentage-uzh.expo-ip.com/stand/1147" TargetMode="External"/><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6" descr="US+BritFlagPP"/>
          <p:cNvPicPr>
            <a:picLocks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0" y="891270"/>
            <a:ext cx="12204000" cy="5364000"/>
          </a:xfrm>
          <a:prstGeom prst="rect">
            <a:avLst/>
          </a:prstGeom>
          <a:noFill/>
          <a:ln>
            <a:noFill/>
          </a:ln>
          <a:extLst>
            <a:ext uri="{909E8E84-426E-40dd-AFC4-6F175D3DCCD1}">
              <a14:hiddenFill xmlns="" xmlns:a14="http://schemas.microsoft.com/office/drawing/2010/main">
                <a:solidFill>
                  <a:srgbClr val="FFFFFF">
                    <a:alpha val="10001"/>
                  </a:srgbClr>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Rectangle 18"/>
          <p:cNvSpPr>
            <a:spLocks noChangeArrowheads="1"/>
          </p:cNvSpPr>
          <p:nvPr/>
        </p:nvSpPr>
        <p:spPr bwMode="auto">
          <a:xfrm>
            <a:off x="0" y="895966"/>
            <a:ext cx="12192000" cy="5328170"/>
          </a:xfrm>
          <a:prstGeom prst="rect">
            <a:avLst/>
          </a:prstGeom>
          <a:solidFill>
            <a:srgbClr val="DEEFFF">
              <a:alpha val="30196"/>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GB"/>
          </a:p>
        </p:txBody>
      </p:sp>
      <p:sp>
        <p:nvSpPr>
          <p:cNvPr id="6" name="Text Box 9"/>
          <p:cNvSpPr txBox="1">
            <a:spLocks noChangeArrowheads="1"/>
          </p:cNvSpPr>
          <p:nvPr/>
        </p:nvSpPr>
        <p:spPr bwMode="auto">
          <a:xfrm>
            <a:off x="906736" y="6309320"/>
            <a:ext cx="10447064" cy="548680"/>
          </a:xfrm>
          <a:prstGeom prst="rect">
            <a:avLst/>
          </a:prstGeom>
          <a:noFill/>
          <a:ln w="9525">
            <a:noFill/>
            <a:miter lim="800000"/>
            <a:headEnd/>
            <a:tailEnd/>
          </a:ln>
          <a:effectLst/>
        </p:spPr>
        <p:txBody>
          <a:bodyPr lIns="0" tIns="36000" rIns="0" bIns="0"/>
          <a:lstStyle>
            <a:lvl1pPr eaLnBrk="0" hangingPunct="0">
              <a:defRPr sz="1700">
                <a:solidFill>
                  <a:schemeClr val="tx1"/>
                </a:solidFill>
                <a:latin typeface="Arial" charset="0"/>
                <a:ea typeface="ＭＳ Ｐゴシック" charset="0"/>
                <a:cs typeface="Arial" charset="0"/>
              </a:defRPr>
            </a:lvl1pPr>
            <a:lvl2pPr marL="37931725" indent="-37474525" eaLnBrk="0" hangingPunct="0">
              <a:defRPr sz="1700">
                <a:solidFill>
                  <a:schemeClr val="tx1"/>
                </a:solidFill>
                <a:latin typeface="Arial" charset="0"/>
                <a:ea typeface="Arial" charset="0"/>
                <a:cs typeface="Arial" charset="0"/>
              </a:defRPr>
            </a:lvl2pPr>
            <a:lvl3pPr eaLnBrk="0" hangingPunct="0">
              <a:defRPr sz="1700">
                <a:solidFill>
                  <a:schemeClr val="tx1"/>
                </a:solidFill>
                <a:latin typeface="Arial" charset="0"/>
                <a:ea typeface="Arial" charset="0"/>
                <a:cs typeface="Arial" charset="0"/>
              </a:defRPr>
            </a:lvl3pPr>
            <a:lvl4pPr eaLnBrk="0" hangingPunct="0">
              <a:defRPr sz="1700">
                <a:solidFill>
                  <a:schemeClr val="tx1"/>
                </a:solidFill>
                <a:latin typeface="Arial" charset="0"/>
                <a:ea typeface="Arial" charset="0"/>
                <a:cs typeface="Arial" charset="0"/>
              </a:defRPr>
            </a:lvl4pPr>
            <a:lvl5pPr eaLnBrk="0" hangingPunct="0">
              <a:defRPr sz="1700">
                <a:solidFill>
                  <a:schemeClr val="tx1"/>
                </a:solidFill>
                <a:latin typeface="Arial" charset="0"/>
                <a:ea typeface="Arial" charset="0"/>
                <a:cs typeface="Arial" charset="0"/>
              </a:defRPr>
            </a:lvl5pPr>
            <a:lvl6pPr marL="457200" eaLnBrk="0" fontAlgn="base" hangingPunct="0">
              <a:spcBef>
                <a:spcPct val="0"/>
              </a:spcBef>
              <a:spcAft>
                <a:spcPct val="0"/>
              </a:spcAft>
              <a:defRPr sz="1700">
                <a:solidFill>
                  <a:schemeClr val="tx1"/>
                </a:solidFill>
                <a:latin typeface="Arial" charset="0"/>
                <a:ea typeface="Arial" charset="0"/>
                <a:cs typeface="Arial" charset="0"/>
              </a:defRPr>
            </a:lvl6pPr>
            <a:lvl7pPr marL="914400" eaLnBrk="0" fontAlgn="base" hangingPunct="0">
              <a:spcBef>
                <a:spcPct val="0"/>
              </a:spcBef>
              <a:spcAft>
                <a:spcPct val="0"/>
              </a:spcAft>
              <a:defRPr sz="1700">
                <a:solidFill>
                  <a:schemeClr val="tx1"/>
                </a:solidFill>
                <a:latin typeface="Arial" charset="0"/>
                <a:ea typeface="Arial" charset="0"/>
                <a:cs typeface="Arial" charset="0"/>
              </a:defRPr>
            </a:lvl7pPr>
            <a:lvl8pPr marL="1371600" eaLnBrk="0" fontAlgn="base" hangingPunct="0">
              <a:spcBef>
                <a:spcPct val="0"/>
              </a:spcBef>
              <a:spcAft>
                <a:spcPct val="0"/>
              </a:spcAft>
              <a:defRPr sz="1700">
                <a:solidFill>
                  <a:schemeClr val="tx1"/>
                </a:solidFill>
                <a:latin typeface="Arial" charset="0"/>
                <a:ea typeface="Arial" charset="0"/>
                <a:cs typeface="Arial" charset="0"/>
              </a:defRPr>
            </a:lvl8pPr>
            <a:lvl9pPr marL="1828800" eaLnBrk="0" fontAlgn="base" hangingPunct="0">
              <a:spcBef>
                <a:spcPct val="0"/>
              </a:spcBef>
              <a:spcAft>
                <a:spcPct val="0"/>
              </a:spcAft>
              <a:defRPr sz="1700">
                <a:solidFill>
                  <a:schemeClr val="tx1"/>
                </a:solidFill>
                <a:latin typeface="Arial" charset="0"/>
                <a:ea typeface="Arial" charset="0"/>
                <a:cs typeface="Arial" charset="0"/>
              </a:defRPr>
            </a:lvl9pPr>
          </a:lstStyle>
          <a:p>
            <a:pPr eaLnBrk="1" hangingPunct="1">
              <a:spcBef>
                <a:spcPts val="600"/>
              </a:spcBef>
              <a:defRPr/>
            </a:pPr>
            <a:r>
              <a:rPr lang="en-US" sz="1550" b="1" dirty="0">
                <a:solidFill>
                  <a:schemeClr val="bg1">
                    <a:lumMod val="65000"/>
                  </a:schemeClr>
                </a:solidFill>
              </a:rPr>
              <a:t>Dr. des. Martin </a:t>
            </a:r>
            <a:r>
              <a:rPr lang="en-US" sz="1550" b="1" dirty="0" err="1">
                <a:solidFill>
                  <a:schemeClr val="bg1">
                    <a:lumMod val="65000"/>
                  </a:schemeClr>
                </a:solidFill>
              </a:rPr>
              <a:t>Mühlheim</a:t>
            </a:r>
            <a:r>
              <a:rPr lang="en-US" sz="1550" b="1" dirty="0">
                <a:solidFill>
                  <a:schemeClr val="bg1">
                    <a:lumMod val="65000"/>
                  </a:schemeClr>
                </a:solidFill>
              </a:rPr>
              <a:t> (English Department UZH) – </a:t>
            </a:r>
            <a:r>
              <a:rPr lang="en-US" sz="1550" b="1" dirty="0" err="1">
                <a:solidFill>
                  <a:schemeClr val="bg1">
                    <a:lumMod val="65000"/>
                  </a:schemeClr>
                </a:solidFill>
              </a:rPr>
              <a:t>englishstudies@es.uzh.ch</a:t>
            </a:r>
            <a:endParaRPr lang="en-US" sz="1550" b="1" dirty="0">
              <a:solidFill>
                <a:schemeClr val="bg1">
                  <a:lumMod val="65000"/>
                </a:schemeClr>
              </a:solidFill>
            </a:endParaRPr>
          </a:p>
        </p:txBody>
      </p:sp>
      <p:sp>
        <p:nvSpPr>
          <p:cNvPr id="12" name="Rectangle 3"/>
          <p:cNvSpPr>
            <a:spLocks noChangeArrowheads="1"/>
          </p:cNvSpPr>
          <p:nvPr/>
        </p:nvSpPr>
        <p:spPr bwMode="auto">
          <a:xfrm>
            <a:off x="4235450" y="3043238"/>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GB"/>
          </a:p>
        </p:txBody>
      </p:sp>
      <p:sp>
        <p:nvSpPr>
          <p:cNvPr id="13" name="Rectangle 4"/>
          <p:cNvSpPr>
            <a:spLocks noChangeArrowheads="1"/>
          </p:cNvSpPr>
          <p:nvPr/>
        </p:nvSpPr>
        <p:spPr bwMode="auto">
          <a:xfrm>
            <a:off x="4433888" y="2995613"/>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GB"/>
          </a:p>
        </p:txBody>
      </p:sp>
      <p:sp>
        <p:nvSpPr>
          <p:cNvPr id="15" name="Rectangle 6"/>
          <p:cNvSpPr>
            <a:spLocks noChangeArrowheads="1"/>
          </p:cNvSpPr>
          <p:nvPr/>
        </p:nvSpPr>
        <p:spPr bwMode="auto">
          <a:xfrm>
            <a:off x="3405188" y="4965700"/>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GB"/>
          </a:p>
        </p:txBody>
      </p:sp>
      <p:sp>
        <p:nvSpPr>
          <p:cNvPr id="16" name="Rectangle 19"/>
          <p:cNvSpPr>
            <a:spLocks noChangeArrowheads="1"/>
          </p:cNvSpPr>
          <p:nvPr/>
        </p:nvSpPr>
        <p:spPr bwMode="auto">
          <a:xfrm>
            <a:off x="906736" y="2425383"/>
            <a:ext cx="457200" cy="457200"/>
          </a:xfrm>
          <a:prstGeom prst="rect">
            <a:avLst/>
          </a:prstGeom>
          <a:solidFill>
            <a:srgbClr val="3333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GB"/>
          </a:p>
        </p:txBody>
      </p:sp>
      <p:sp>
        <p:nvSpPr>
          <p:cNvPr id="17" name="Text Box 5"/>
          <p:cNvSpPr txBox="1">
            <a:spLocks noChangeArrowheads="1"/>
          </p:cNvSpPr>
          <p:nvPr/>
        </p:nvSpPr>
        <p:spPr bwMode="auto">
          <a:xfrm>
            <a:off x="1682970" y="2333943"/>
            <a:ext cx="6858000" cy="1420838"/>
          </a:xfrm>
          <a:prstGeom prst="rect">
            <a:avLst/>
          </a:prstGeom>
          <a:noFill/>
          <a:ln w="9525">
            <a:noFill/>
            <a:miter lim="800000"/>
            <a:headEnd/>
            <a:tailEnd/>
          </a:ln>
          <a:effectLst/>
        </p:spPr>
        <p:txBody>
          <a:bodyPr>
            <a:spAutoFit/>
          </a:bodyPr>
          <a:lstStyle>
            <a:lvl1pPr>
              <a:tabLst>
                <a:tab pos="63500" algn="l"/>
              </a:tabLst>
              <a:defRPr sz="2400">
                <a:solidFill>
                  <a:schemeClr val="tx1"/>
                </a:solidFill>
                <a:latin typeface="Times" charset="0"/>
                <a:ea typeface="ＭＳ Ｐゴシック" charset="0"/>
                <a:cs typeface="ＭＳ Ｐゴシック" charset="0"/>
              </a:defRPr>
            </a:lvl1pPr>
            <a:lvl2pPr marL="37931725" indent="-37474525">
              <a:tabLst>
                <a:tab pos="63500" algn="l"/>
              </a:tabLst>
              <a:defRPr sz="2400">
                <a:solidFill>
                  <a:schemeClr val="tx1"/>
                </a:solidFill>
                <a:latin typeface="Times" charset="0"/>
                <a:ea typeface="ＭＳ Ｐゴシック" charset="0"/>
              </a:defRPr>
            </a:lvl2pPr>
            <a:lvl3pPr>
              <a:tabLst>
                <a:tab pos="63500" algn="l"/>
              </a:tabLst>
              <a:defRPr sz="2400">
                <a:solidFill>
                  <a:schemeClr val="tx1"/>
                </a:solidFill>
                <a:latin typeface="Times" charset="0"/>
                <a:ea typeface="ＭＳ Ｐゴシック" charset="0"/>
              </a:defRPr>
            </a:lvl3pPr>
            <a:lvl4pPr>
              <a:tabLst>
                <a:tab pos="63500" algn="l"/>
              </a:tabLst>
              <a:defRPr sz="2400">
                <a:solidFill>
                  <a:schemeClr val="tx1"/>
                </a:solidFill>
                <a:latin typeface="Times" charset="0"/>
                <a:ea typeface="ＭＳ Ｐゴシック" charset="0"/>
              </a:defRPr>
            </a:lvl4pPr>
            <a:lvl5pPr>
              <a:tabLst>
                <a:tab pos="63500" algn="l"/>
              </a:tabLst>
              <a:defRPr sz="2400">
                <a:solidFill>
                  <a:schemeClr val="tx1"/>
                </a:solidFill>
                <a:latin typeface="Times" charset="0"/>
                <a:ea typeface="ＭＳ Ｐゴシック" charset="0"/>
              </a:defRPr>
            </a:lvl5pPr>
            <a:lvl6pPr marL="457200" eaLnBrk="0" fontAlgn="base" hangingPunct="0">
              <a:spcBef>
                <a:spcPct val="0"/>
              </a:spcBef>
              <a:spcAft>
                <a:spcPct val="0"/>
              </a:spcAft>
              <a:tabLst>
                <a:tab pos="63500" algn="l"/>
              </a:tabLst>
              <a:defRPr sz="2400">
                <a:solidFill>
                  <a:schemeClr val="tx1"/>
                </a:solidFill>
                <a:latin typeface="Times" charset="0"/>
                <a:ea typeface="ＭＳ Ｐゴシック" charset="0"/>
              </a:defRPr>
            </a:lvl6pPr>
            <a:lvl7pPr marL="914400" eaLnBrk="0" fontAlgn="base" hangingPunct="0">
              <a:spcBef>
                <a:spcPct val="0"/>
              </a:spcBef>
              <a:spcAft>
                <a:spcPct val="0"/>
              </a:spcAft>
              <a:tabLst>
                <a:tab pos="63500" algn="l"/>
              </a:tabLst>
              <a:defRPr sz="2400">
                <a:solidFill>
                  <a:schemeClr val="tx1"/>
                </a:solidFill>
                <a:latin typeface="Times" charset="0"/>
                <a:ea typeface="ＭＳ Ｐゴシック" charset="0"/>
              </a:defRPr>
            </a:lvl7pPr>
            <a:lvl8pPr marL="1371600" eaLnBrk="0" fontAlgn="base" hangingPunct="0">
              <a:spcBef>
                <a:spcPct val="0"/>
              </a:spcBef>
              <a:spcAft>
                <a:spcPct val="0"/>
              </a:spcAft>
              <a:tabLst>
                <a:tab pos="63500" algn="l"/>
              </a:tabLst>
              <a:defRPr sz="2400">
                <a:solidFill>
                  <a:schemeClr val="tx1"/>
                </a:solidFill>
                <a:latin typeface="Times" charset="0"/>
                <a:ea typeface="ＭＳ Ｐゴシック" charset="0"/>
              </a:defRPr>
            </a:lvl8pPr>
            <a:lvl9pPr marL="1828800" eaLnBrk="0" fontAlgn="base" hangingPunct="0">
              <a:spcBef>
                <a:spcPct val="0"/>
              </a:spcBef>
              <a:spcAft>
                <a:spcPct val="0"/>
              </a:spcAft>
              <a:tabLst>
                <a:tab pos="63500" algn="l"/>
              </a:tabLst>
              <a:defRPr sz="2400">
                <a:solidFill>
                  <a:schemeClr val="tx1"/>
                </a:solidFill>
                <a:latin typeface="Times" charset="0"/>
                <a:ea typeface="ＭＳ Ｐゴシック" charset="0"/>
              </a:defRPr>
            </a:lvl9pPr>
          </a:lstStyle>
          <a:p>
            <a:pPr>
              <a:lnSpc>
                <a:spcPct val="80000"/>
              </a:lnSpc>
              <a:spcBef>
                <a:spcPct val="50000"/>
              </a:spcBef>
            </a:pPr>
            <a:r>
              <a:rPr lang="en-US" sz="6000" b="1" dirty="0">
                <a:effectLst>
                  <a:outerShdw blurRad="38100" dist="38100" dir="2700000" algn="tl">
                    <a:srgbClr val="DDDDDD"/>
                  </a:outerShdw>
                </a:effectLst>
                <a:latin typeface="Arial" charset="0"/>
                <a:ea typeface="Arial" charset="0"/>
                <a:cs typeface="Arial" charset="0"/>
              </a:rPr>
              <a:t>	English Studies</a:t>
            </a:r>
          </a:p>
          <a:p>
            <a:pPr>
              <a:lnSpc>
                <a:spcPct val="50000"/>
              </a:lnSpc>
              <a:spcBef>
                <a:spcPct val="50000"/>
              </a:spcBef>
            </a:pPr>
            <a:r>
              <a:rPr lang="en-US" sz="3600" b="1" dirty="0">
                <a:effectLst>
                  <a:outerShdw blurRad="38100" dist="38100" dir="2700000" algn="tl">
                    <a:srgbClr val="DDDDDD"/>
                  </a:outerShdw>
                </a:effectLst>
                <a:latin typeface="Arial" charset="0"/>
                <a:ea typeface="Arial" charset="0"/>
                <a:cs typeface="Arial" charset="0"/>
              </a:rPr>
              <a:t>	</a:t>
            </a:r>
            <a:r>
              <a:rPr lang="en-US" sz="3200" b="1" dirty="0">
                <a:effectLst>
                  <a:outerShdw blurRad="38100" dist="38100" dir="2700000" algn="tl">
                    <a:srgbClr val="DDDDDD"/>
                  </a:outerShdw>
                </a:effectLst>
                <a:latin typeface="Arial" charset="0"/>
                <a:ea typeface="Arial" charset="0"/>
                <a:cs typeface="Arial" charset="0"/>
              </a:rPr>
              <a:t>at the University of Zurich (UZH)</a:t>
            </a:r>
            <a:endParaRPr lang="en-US" sz="4400" b="1" dirty="0">
              <a:effectLst>
                <a:outerShdw blurRad="38100" dist="38100" dir="2700000" algn="tl">
                  <a:srgbClr val="DDDDDD"/>
                </a:outerShdw>
              </a:effectLst>
              <a:latin typeface="Arial" charset="0"/>
              <a:ea typeface="Arial" charset="0"/>
              <a:cs typeface="Arial" charset="0"/>
            </a:endParaRPr>
          </a:p>
        </p:txBody>
      </p:sp>
      <p:sp>
        <p:nvSpPr>
          <p:cNvPr id="10" name="TextBox 9">
            <a:extLst>
              <a:ext uri="{FF2B5EF4-FFF2-40B4-BE49-F238E27FC236}">
                <a16:creationId xmlns:a16="http://schemas.microsoft.com/office/drawing/2014/main" id="{00F18B51-5F44-864F-94AF-1501407002A2}"/>
              </a:ext>
            </a:extLst>
          </p:cNvPr>
          <p:cNvSpPr txBox="1"/>
          <p:nvPr/>
        </p:nvSpPr>
        <p:spPr>
          <a:xfrm rot="2269617">
            <a:off x="6973284" y="1922443"/>
            <a:ext cx="5292938" cy="523220"/>
          </a:xfrm>
          <a:prstGeom prst="rect">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r>
              <a:rPr lang="en-US" sz="2800" b="1" dirty="0">
                <a:latin typeface="Arial" panose="020B0604020202020204" pitchFamily="34" charset="0"/>
                <a:cs typeface="Arial" panose="020B0604020202020204" pitchFamily="34" charset="0"/>
              </a:rPr>
              <a:t>Broadcast begins at 9.30 a.m.</a:t>
            </a:r>
          </a:p>
        </p:txBody>
      </p:sp>
    </p:spTree>
    <p:extLst>
      <p:ext uri="{BB962C8B-B14F-4D97-AF65-F5344CB8AC3E}">
        <p14:creationId xmlns:p14="http://schemas.microsoft.com/office/powerpoint/2010/main" val="7571998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Timetable Considerations</a:t>
            </a:r>
          </a:p>
        </p:txBody>
      </p:sp>
      <p:sp>
        <p:nvSpPr>
          <p:cNvPr id="4" name="Rectangle 13"/>
          <p:cNvSpPr txBox="1">
            <a:spLocks noChangeArrowheads="1"/>
          </p:cNvSpPr>
          <p:nvPr/>
        </p:nvSpPr>
        <p:spPr>
          <a:xfrm>
            <a:off x="893762" y="1794165"/>
            <a:ext cx="10460037" cy="4238500"/>
          </a:xfrm>
          <a:prstGeom prst="rect">
            <a:avLst/>
          </a:prstGeom>
          <a:solidFill>
            <a:srgbClr val="DEEFFF"/>
          </a:solidFill>
        </p:spPr>
        <p:txBody>
          <a:bodyPr vert="horz" lIns="91440" tIns="140400" rIns="91440" bIns="45720" rtlCol="0">
            <a:normAutofit/>
          </a:bodyPr>
          <a:lstStyle>
            <a:lvl1pPr marL="228600" indent="-228600" algn="l" defTabSz="914400" rtl="0" eaLnBrk="1" latinLnBrk="0" hangingPunct="1">
              <a:lnSpc>
                <a:spcPct val="90000"/>
              </a:lnSpc>
              <a:spcBef>
                <a:spcPts val="1000"/>
              </a:spcBef>
              <a:buFont typeface=".HelveticaNeueDeskInterface-Regular" charset="-12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HelveticaNeueDeskInterface-Regular" charset="-12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HelveticaNeueDeskInterface-Regular" charset="-12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50000"/>
              </a:lnSpc>
              <a:buFont typeface="Wingdings" charset="2"/>
              <a:buChar char="§"/>
            </a:pPr>
            <a:r>
              <a:rPr lang="en-GB" sz="2400" dirty="0">
                <a:ea typeface="ＭＳ Ｐゴシック" charset="0"/>
                <a:cs typeface="ＭＳ Ｐゴシック" charset="0"/>
              </a:rPr>
              <a:t>No more than 30 ECTS each semester</a:t>
            </a:r>
          </a:p>
          <a:p>
            <a:pPr marL="342900" indent="-342900">
              <a:lnSpc>
                <a:spcPct val="150000"/>
              </a:lnSpc>
              <a:buFont typeface="Wingdings" charset="2"/>
              <a:buChar char="§"/>
            </a:pPr>
            <a:r>
              <a:rPr lang="en-GB" sz="2400" dirty="0">
                <a:ea typeface="ＭＳ Ｐゴシック" charset="0"/>
                <a:cs typeface="ＭＳ Ｐゴシック" charset="0"/>
              </a:rPr>
              <a:t>Fewer ECTS if you are working as well</a:t>
            </a:r>
          </a:p>
          <a:p>
            <a:pPr marL="342900" indent="-342900">
              <a:lnSpc>
                <a:spcPct val="150000"/>
              </a:lnSpc>
              <a:buFont typeface="Wingdings" charset="2"/>
              <a:buChar char="§"/>
            </a:pPr>
            <a:r>
              <a:rPr lang="en-GB" sz="2400" dirty="0">
                <a:ea typeface="ＭＳ Ｐゴシック" charset="0"/>
                <a:cs typeface="ＭＳ Ｐゴシック" charset="0"/>
              </a:rPr>
              <a:t>Halve the ECTS for two-semester courses</a:t>
            </a:r>
            <a:endParaRPr lang="en-GB" sz="2400" i="1" dirty="0">
              <a:ea typeface="ＭＳ Ｐゴシック" charset="0"/>
              <a:cs typeface="ＭＳ Ｐゴシック" charset="0"/>
            </a:endParaRPr>
          </a:p>
          <a:p>
            <a:pPr marL="342900" indent="-342900">
              <a:lnSpc>
                <a:spcPct val="150000"/>
              </a:lnSpc>
              <a:buFont typeface="Wingdings" charset="2"/>
              <a:buChar char="§"/>
            </a:pPr>
            <a:r>
              <a:rPr lang="en-GB" sz="2400" dirty="0">
                <a:ea typeface="ＭＳ Ｐゴシック" charset="0"/>
                <a:cs typeface="ＭＳ Ｐゴシック" charset="0"/>
              </a:rPr>
              <a:t>Check for mandatory modules in your Major in the spring semester</a:t>
            </a:r>
          </a:p>
          <a:p>
            <a:pPr marL="342900" indent="-342900">
              <a:lnSpc>
                <a:spcPct val="150000"/>
              </a:lnSpc>
              <a:buFont typeface="Wingdings" charset="2"/>
              <a:buChar char="§"/>
            </a:pPr>
            <a:r>
              <a:rPr lang="en-GB" sz="2400" dirty="0">
                <a:ea typeface="ＭＳ Ｐゴシック" charset="0"/>
                <a:cs typeface="ＭＳ Ｐゴシック" charset="0"/>
              </a:rPr>
              <a:t>Latin no longer mandatory – but Major students can take it at UZH</a:t>
            </a:r>
            <a:endParaRPr lang="en-US" sz="2400" dirty="0">
              <a:ea typeface="ＭＳ Ｐゴシック" charset="0"/>
              <a:cs typeface="ＭＳ Ｐゴシック" charset="0"/>
            </a:endParaRPr>
          </a:p>
        </p:txBody>
      </p:sp>
      <p:sp>
        <p:nvSpPr>
          <p:cNvPr id="3" name="TextBox 2"/>
          <p:cNvSpPr txBox="1"/>
          <p:nvPr/>
        </p:nvSpPr>
        <p:spPr>
          <a:xfrm>
            <a:off x="2458192" y="5284516"/>
            <a:ext cx="7897090" cy="430887"/>
          </a:xfrm>
          <a:prstGeom prst="rect">
            <a:avLst/>
          </a:prstGeom>
          <a:noFill/>
        </p:spPr>
        <p:txBody>
          <a:bodyPr wrap="square" rtlCol="0">
            <a:spAutoFit/>
          </a:bodyPr>
          <a:lstStyle/>
          <a:p>
            <a:r>
              <a:rPr lang="en-US" sz="2200" b="1" i="1" dirty="0">
                <a:solidFill>
                  <a:srgbClr val="FF0000"/>
                </a:solidFill>
                <a:latin typeface="Arial" charset="0"/>
                <a:ea typeface="Arial" charset="0"/>
                <a:cs typeface="Arial" charset="0"/>
              </a:rPr>
              <a:t>→ module group ‘Transferable Skills’</a:t>
            </a:r>
          </a:p>
        </p:txBody>
      </p:sp>
    </p:spTree>
    <p:extLst>
      <p:ext uri="{BB962C8B-B14F-4D97-AF65-F5344CB8AC3E}">
        <p14:creationId xmlns:p14="http://schemas.microsoft.com/office/powerpoint/2010/main" val="2043064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Minimum Requirements for </a:t>
            </a:r>
            <a:r>
              <a:rPr lang="en-US" i="1" dirty="0" err="1"/>
              <a:t>Lehrdiplom</a:t>
            </a:r>
            <a:endParaRPr lang="en-US" dirty="0"/>
          </a:p>
        </p:txBody>
      </p:sp>
      <p:sp>
        <p:nvSpPr>
          <p:cNvPr id="3" name="Content Placeholder 2"/>
          <p:cNvSpPr>
            <a:spLocks noGrp="1"/>
          </p:cNvSpPr>
          <p:nvPr>
            <p:ph idx="1"/>
          </p:nvPr>
        </p:nvSpPr>
        <p:spPr>
          <a:xfrm>
            <a:off x="741405" y="1795549"/>
            <a:ext cx="10612394" cy="4455621"/>
          </a:xfrm>
        </p:spPr>
        <p:txBody>
          <a:bodyPr>
            <a:noAutofit/>
          </a:bodyPr>
          <a:lstStyle/>
          <a:p>
            <a:r>
              <a:rPr lang="en-US" sz="2600" b="1" dirty="0"/>
              <a:t>English as first or only teaching subject</a:t>
            </a:r>
            <a:endParaRPr lang="en-US" sz="2600" dirty="0"/>
          </a:p>
          <a:p>
            <a:pPr marL="285750" indent="-285750">
              <a:buFont typeface="Arial"/>
              <a:buChar char="•"/>
            </a:pPr>
            <a:r>
              <a:rPr lang="en-US" sz="2200" dirty="0"/>
              <a:t>at least 45 ECTS in English at Master Level</a:t>
            </a:r>
          </a:p>
          <a:p>
            <a:pPr marL="285750" indent="-285750">
              <a:buFont typeface="Arial"/>
              <a:buChar char="•"/>
            </a:pPr>
            <a:r>
              <a:rPr lang="en-US" sz="2200" dirty="0"/>
              <a:t>a Master Thesis in English Studies (either Literature or Linguistics)</a:t>
            </a:r>
          </a:p>
          <a:p>
            <a:pPr marL="285750" indent="-285750">
              <a:buFont typeface="Arial"/>
              <a:buChar char="•"/>
            </a:pPr>
            <a:r>
              <a:rPr lang="en-US" sz="2200" dirty="0"/>
              <a:t>overall, at least 21 ECTS each in English Literature and in English Linguistics</a:t>
            </a:r>
          </a:p>
          <a:p>
            <a:pPr marL="285750" indent="-285750">
              <a:buFont typeface="Arial"/>
              <a:buChar char="•"/>
            </a:pPr>
            <a:r>
              <a:rPr lang="en-US" sz="2200" dirty="0"/>
              <a:t>“Language Skills for Teachers” (3 ECTS) + stay abroad (min. 6 months)</a:t>
            </a:r>
          </a:p>
          <a:p>
            <a:endParaRPr lang="en-US" sz="800" b="1" dirty="0"/>
          </a:p>
          <a:p>
            <a:r>
              <a:rPr lang="en-US" sz="2600" b="1" dirty="0"/>
              <a:t>English as second teaching subject</a:t>
            </a:r>
            <a:endParaRPr lang="en-US" sz="2600" dirty="0"/>
          </a:p>
          <a:p>
            <a:pPr marL="285750" indent="-285750">
              <a:buFont typeface="Arial"/>
              <a:buChar char="•"/>
            </a:pPr>
            <a:r>
              <a:rPr lang="en-US" sz="2200" dirty="0"/>
              <a:t>at least 30 ECTS in English at Master Level</a:t>
            </a:r>
          </a:p>
          <a:p>
            <a:pPr marL="285750" indent="-285750">
              <a:buFont typeface="Arial"/>
              <a:buChar char="•"/>
            </a:pPr>
            <a:r>
              <a:rPr lang="en-US" sz="2200" dirty="0"/>
              <a:t>overall, at least 21 ECTS each in English Literature and in English Linguistics</a:t>
            </a:r>
          </a:p>
          <a:p>
            <a:pPr marL="285750" indent="-285750">
              <a:buFont typeface="Arial"/>
              <a:buChar char="•"/>
            </a:pPr>
            <a:r>
              <a:rPr lang="en-US" sz="2200" dirty="0"/>
              <a:t>“Language Skills for Teachers” (3 ECTS) + stay abroad (min. 6 months)</a:t>
            </a:r>
          </a:p>
        </p:txBody>
      </p:sp>
    </p:spTree>
    <p:extLst>
      <p:ext uri="{BB962C8B-B14F-4D97-AF65-F5344CB8AC3E}">
        <p14:creationId xmlns:p14="http://schemas.microsoft.com/office/powerpoint/2010/main" val="1674591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PLH (</a:t>
            </a:r>
            <a:r>
              <a:rPr lang="en-US" dirty="0" err="1"/>
              <a:t>Plattenstrasse</a:t>
            </a:r>
            <a:r>
              <a:rPr lang="en-US" dirty="0"/>
              <a:t> 47, 8032 Zürich)</a:t>
            </a:r>
          </a:p>
        </p:txBody>
      </p:sp>
      <p:pic>
        <p:nvPicPr>
          <p:cNvPr id="4" name="Picture 1032"/>
          <p:cNvPicPr>
            <a:picLocks noGrp="1" noChangeArrowheads="1"/>
          </p:cNvPicPr>
          <p:nvPr>
            <p:ph idx="1"/>
          </p:nvPr>
        </p:nvPicPr>
        <p:blipFill>
          <a:blip r:embed="rId2">
            <a:extLst>
              <a:ext uri="{28A0092B-C50C-407E-A947-70E740481C1C}">
                <a14:useLocalDpi xmlns:a14="http://schemas.microsoft.com/office/drawing/2010/main" val="0"/>
              </a:ext>
            </a:extLst>
          </a:blip>
          <a:srcRect l="8594" t="101"/>
          <a:stretch>
            <a:fillRect/>
          </a:stretch>
        </p:blipFill>
        <p:spPr bwMode="auto">
          <a:xfrm>
            <a:off x="2508575" y="1683732"/>
            <a:ext cx="7078053" cy="4351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4898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PET (</a:t>
            </a:r>
            <a:r>
              <a:rPr lang="en-US" dirty="0" err="1"/>
              <a:t>Pestalozzistr</a:t>
            </a:r>
            <a:r>
              <a:rPr lang="en-US" dirty="0"/>
              <a:t>. 50), 8032 Zürich)</a:t>
            </a:r>
          </a:p>
        </p:txBody>
      </p:sp>
      <p:pic>
        <p:nvPicPr>
          <p:cNvPr id="5" name="Picture 103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9842"/>
          <a:stretch>
            <a:fillRect/>
          </a:stretch>
        </p:blipFill>
        <p:spPr bwMode="auto">
          <a:xfrm>
            <a:off x="2412076" y="1683735"/>
            <a:ext cx="7239520" cy="4351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5881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Distance from UZH Main Building: c. 5–10 min</a:t>
            </a:r>
          </a:p>
        </p:txBody>
      </p:sp>
      <p:pic>
        <p:nvPicPr>
          <p:cNvPr id="4" name="Picture 3"/>
          <p:cNvPicPr>
            <a:picLocks noChangeAspect="1"/>
          </p:cNvPicPr>
          <p:nvPr/>
        </p:nvPicPr>
        <p:blipFill rotWithShape="1">
          <a:blip r:embed="rId2"/>
          <a:srcRect l="10534"/>
          <a:stretch/>
        </p:blipFill>
        <p:spPr>
          <a:xfrm>
            <a:off x="3104536" y="1505335"/>
            <a:ext cx="5779492" cy="4593052"/>
          </a:xfrm>
          <a:prstGeom prst="rect">
            <a:avLst/>
          </a:prstGeom>
        </p:spPr>
      </p:pic>
      <p:sp>
        <p:nvSpPr>
          <p:cNvPr id="5" name="AutoShape 1036"/>
          <p:cNvSpPr>
            <a:spLocks/>
          </p:cNvSpPr>
          <p:nvPr/>
        </p:nvSpPr>
        <p:spPr bwMode="auto">
          <a:xfrm>
            <a:off x="1706845" y="2865519"/>
            <a:ext cx="914400" cy="523220"/>
          </a:xfrm>
          <a:prstGeom prst="callout1">
            <a:avLst>
              <a:gd name="adj1" fmla="val 50705"/>
              <a:gd name="adj2" fmla="val 99665"/>
              <a:gd name="adj3" fmla="val 208019"/>
              <a:gd name="adj4" fmla="val 449761"/>
            </a:avLst>
          </a:prstGeom>
          <a:solidFill>
            <a:srgbClr val="DEEEFF"/>
          </a:solidFill>
          <a:ln w="25400">
            <a:solidFill>
              <a:schemeClr val="tx1"/>
            </a:solidFill>
            <a:miter lim="800000"/>
            <a:headEnd/>
            <a:tailEnd/>
          </a:ln>
        </p:spPr>
        <p:txBody>
          <a:bodyPr>
            <a:spAutoFit/>
          </a:bodyPr>
          <a:lstStyle/>
          <a:p>
            <a:pPr algn="ctr"/>
            <a:r>
              <a:rPr lang="en-US" sz="2800" dirty="0">
                <a:latin typeface="Arial" charset="0"/>
                <a:ea typeface="Arial" charset="0"/>
                <a:cs typeface="Arial" charset="0"/>
              </a:rPr>
              <a:t>KOL</a:t>
            </a:r>
          </a:p>
        </p:txBody>
      </p:sp>
      <p:sp>
        <p:nvSpPr>
          <p:cNvPr id="6" name="AutoShape 1034"/>
          <p:cNvSpPr>
            <a:spLocks/>
          </p:cNvSpPr>
          <p:nvPr/>
        </p:nvSpPr>
        <p:spPr bwMode="auto">
          <a:xfrm>
            <a:off x="9566832" y="3278641"/>
            <a:ext cx="990600" cy="523220"/>
          </a:xfrm>
          <a:prstGeom prst="callout1">
            <a:avLst>
              <a:gd name="adj1" fmla="val 60595"/>
              <a:gd name="adj2" fmla="val -1280"/>
              <a:gd name="adj3" fmla="val 329354"/>
              <a:gd name="adj4" fmla="val -109728"/>
            </a:avLst>
          </a:prstGeom>
          <a:solidFill>
            <a:srgbClr val="DEEEFF"/>
          </a:solidFill>
          <a:ln w="25400">
            <a:solidFill>
              <a:schemeClr val="tx1"/>
            </a:solidFill>
            <a:miter lim="800000"/>
            <a:headEnd/>
            <a:tailEnd/>
          </a:ln>
        </p:spPr>
        <p:txBody>
          <a:bodyPr anchorCtr="1">
            <a:spAutoFit/>
          </a:bodyPr>
          <a:lstStyle/>
          <a:p>
            <a:r>
              <a:rPr lang="en-US" sz="2800" dirty="0">
                <a:latin typeface="Arial" charset="0"/>
                <a:ea typeface="Arial" charset="0"/>
                <a:cs typeface="Arial" charset="0"/>
              </a:rPr>
              <a:t>PLH</a:t>
            </a:r>
          </a:p>
        </p:txBody>
      </p:sp>
      <p:sp>
        <p:nvSpPr>
          <p:cNvPr id="7" name="Oval 6"/>
          <p:cNvSpPr/>
          <p:nvPr/>
        </p:nvSpPr>
        <p:spPr bwMode="auto">
          <a:xfrm>
            <a:off x="8210621" y="4976729"/>
            <a:ext cx="360040" cy="379204"/>
          </a:xfrm>
          <a:prstGeom prst="ellipse">
            <a:avLst/>
          </a:prstGeom>
          <a:noFill/>
          <a:ln w="73025">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Arial" charset="0"/>
            </a:endParaRPr>
          </a:p>
        </p:txBody>
      </p:sp>
    </p:spTree>
    <p:extLst>
      <p:ext uri="{BB962C8B-B14F-4D97-AF65-F5344CB8AC3E}">
        <p14:creationId xmlns:p14="http://schemas.microsoft.com/office/powerpoint/2010/main" val="927270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English Department Staff</a:t>
            </a:r>
          </a:p>
        </p:txBody>
      </p:sp>
      <p:sp>
        <p:nvSpPr>
          <p:cNvPr id="3" name="Content Placeholder 2"/>
          <p:cNvSpPr>
            <a:spLocks noGrp="1"/>
          </p:cNvSpPr>
          <p:nvPr>
            <p:ph idx="1"/>
          </p:nvPr>
        </p:nvSpPr>
        <p:spPr/>
        <p:txBody>
          <a:bodyPr>
            <a:normAutofit/>
          </a:bodyPr>
          <a:lstStyle/>
          <a:p>
            <a:pPr marL="290513" indent="-290513">
              <a:lnSpc>
                <a:spcPct val="70000"/>
              </a:lnSpc>
              <a:spcAft>
                <a:spcPts val="600"/>
              </a:spcAft>
              <a:buFont typeface="Wingdings" charset="0"/>
              <a:buChar char="§"/>
              <a:tabLst>
                <a:tab pos="898525" algn="l"/>
              </a:tabLst>
            </a:pPr>
            <a:r>
              <a:rPr lang="en-US" dirty="0">
                <a:ea typeface="ＭＳ Ｐゴシック" charset="0"/>
                <a:cs typeface="ＭＳ Ｐゴシック" charset="0"/>
              </a:rPr>
              <a:t>   9	Professors: 4 in Linguistics, 5 in Literature</a:t>
            </a:r>
          </a:p>
          <a:p>
            <a:pPr marL="290513" indent="-290513">
              <a:lnSpc>
                <a:spcPct val="70000"/>
              </a:lnSpc>
              <a:spcAft>
                <a:spcPts val="600"/>
              </a:spcAft>
              <a:buFont typeface="Wingdings" charset="0"/>
              <a:buChar char="§"/>
              <a:tabLst>
                <a:tab pos="898525" algn="l"/>
              </a:tabLst>
            </a:pPr>
            <a:r>
              <a:rPr lang="en-US" dirty="0">
                <a:ea typeface="ＭＳ Ｐゴシック" charset="0"/>
                <a:cs typeface="ＭＳ Ｐゴシック" charset="0"/>
              </a:rPr>
              <a:t>   5	</a:t>
            </a:r>
            <a:r>
              <a:rPr lang="en-US" i="1" dirty="0" err="1">
                <a:ea typeface="ＭＳ Ｐゴシック" charset="0"/>
                <a:cs typeface="ＭＳ Ｐゴシック" charset="0"/>
              </a:rPr>
              <a:t>Oberassistierende</a:t>
            </a:r>
            <a:r>
              <a:rPr lang="en-US" i="1" dirty="0">
                <a:ea typeface="ＭＳ Ｐゴシック" charset="0"/>
                <a:cs typeface="ＭＳ Ｐゴシック" charset="0"/>
              </a:rPr>
              <a:t> / </a:t>
            </a:r>
            <a:r>
              <a:rPr lang="en-US" dirty="0">
                <a:ea typeface="ＭＳ Ｐゴシック" charset="0"/>
                <a:cs typeface="ＭＳ Ｐゴシック" charset="0"/>
              </a:rPr>
              <a:t>Post-Doctoral Researchers</a:t>
            </a:r>
          </a:p>
          <a:p>
            <a:pPr marL="290513" indent="-290513">
              <a:lnSpc>
                <a:spcPct val="70000"/>
              </a:lnSpc>
              <a:spcAft>
                <a:spcPts val="600"/>
              </a:spcAft>
              <a:buFont typeface="Wingdings" charset="0"/>
              <a:buChar char="§"/>
              <a:tabLst>
                <a:tab pos="898525" algn="l"/>
              </a:tabLst>
            </a:pPr>
            <a:r>
              <a:rPr lang="en-US" dirty="0">
                <a:ea typeface="ＭＳ Ｐゴシック" charset="0"/>
                <a:cs typeface="ＭＳ Ｐゴシック" charset="0"/>
              </a:rPr>
              <a:t>   3	IT-Coordinators</a:t>
            </a:r>
          </a:p>
          <a:p>
            <a:pPr marL="290513" indent="-290513">
              <a:lnSpc>
                <a:spcPct val="70000"/>
              </a:lnSpc>
              <a:spcAft>
                <a:spcPts val="600"/>
              </a:spcAft>
              <a:buFont typeface="Wingdings" charset="0"/>
              <a:buChar char="§"/>
              <a:tabLst>
                <a:tab pos="898525" algn="l"/>
              </a:tabLst>
            </a:pPr>
            <a:r>
              <a:rPr lang="en-US" dirty="0">
                <a:ea typeface="ＭＳ Ｐゴシック" charset="0"/>
                <a:cs typeface="ＭＳ Ｐゴシック" charset="0"/>
              </a:rPr>
              <a:t>   5	Language Instructors</a:t>
            </a:r>
          </a:p>
          <a:p>
            <a:pPr marL="290513" indent="-290513">
              <a:lnSpc>
                <a:spcPct val="70000"/>
              </a:lnSpc>
              <a:spcAft>
                <a:spcPts val="600"/>
              </a:spcAft>
              <a:buFont typeface="Wingdings" charset="0"/>
              <a:buChar char="§"/>
              <a:tabLst>
                <a:tab pos="898525" algn="l"/>
              </a:tabLst>
            </a:pPr>
            <a:r>
              <a:rPr lang="en-US" dirty="0">
                <a:ea typeface="ＭＳ Ｐゴシック" charset="0"/>
                <a:cs typeface="ＭＳ Ｐゴシック" charset="0"/>
              </a:rPr>
              <a:t> 13	Assistants</a:t>
            </a:r>
          </a:p>
          <a:p>
            <a:pPr marL="290513" indent="-290513">
              <a:lnSpc>
                <a:spcPct val="70000"/>
              </a:lnSpc>
              <a:spcAft>
                <a:spcPts val="600"/>
              </a:spcAft>
              <a:buFont typeface="Wingdings" charset="0"/>
              <a:buChar char="§"/>
              <a:tabLst>
                <a:tab pos="898525" algn="l"/>
              </a:tabLst>
            </a:pPr>
            <a:r>
              <a:rPr lang="en-US" dirty="0">
                <a:ea typeface="ＭＳ Ｐゴシック" charset="0"/>
                <a:cs typeface="ＭＳ Ｐゴシック" charset="0"/>
              </a:rPr>
              <a:t>   3	Librarians</a:t>
            </a:r>
          </a:p>
          <a:p>
            <a:pPr marL="290513" indent="-290513">
              <a:lnSpc>
                <a:spcPct val="70000"/>
              </a:lnSpc>
              <a:spcAft>
                <a:spcPts val="600"/>
              </a:spcAft>
              <a:buFont typeface="Wingdings" charset="0"/>
              <a:buChar char="§"/>
              <a:tabLst>
                <a:tab pos="898525" algn="l"/>
              </a:tabLst>
            </a:pPr>
            <a:r>
              <a:rPr lang="en-US" dirty="0">
                <a:ea typeface="ＭＳ Ｐゴシック" charset="0"/>
                <a:cs typeface="ＭＳ Ｐゴシック" charset="0"/>
              </a:rPr>
              <a:t>   3	Secretaries</a:t>
            </a:r>
          </a:p>
          <a:p>
            <a:pPr marL="290513" indent="-290513">
              <a:lnSpc>
                <a:spcPct val="70000"/>
              </a:lnSpc>
              <a:spcAft>
                <a:spcPts val="600"/>
              </a:spcAft>
              <a:buFont typeface="Wingdings" charset="0"/>
              <a:buChar char="§"/>
              <a:tabLst>
                <a:tab pos="898525" algn="l"/>
              </a:tabLst>
            </a:pPr>
            <a:r>
              <a:rPr lang="en-US" i="1" dirty="0">
                <a:ea typeface="ＭＳ Ｐゴシック" charset="0"/>
                <a:cs typeface="ＭＳ Ｐゴシック" charset="0"/>
              </a:rPr>
              <a:t>      </a:t>
            </a:r>
            <a:r>
              <a:rPr lang="en-US" i="1" dirty="0" err="1">
                <a:ea typeface="ＭＳ Ｐゴシック" charset="0"/>
                <a:cs typeface="ＭＳ Ｐゴシック" charset="0"/>
              </a:rPr>
              <a:t>Lehrbeauftragte</a:t>
            </a:r>
            <a:endParaRPr lang="en-US" i="1" dirty="0">
              <a:ea typeface="ＭＳ Ｐゴシック" charset="0"/>
              <a:cs typeface="ＭＳ Ｐゴシック"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sp>
        <p:nvSpPr>
          <p:cNvPr id="4" name="TextBox 3"/>
          <p:cNvSpPr txBox="1"/>
          <p:nvPr/>
        </p:nvSpPr>
        <p:spPr>
          <a:xfrm>
            <a:off x="6047602" y="3147347"/>
            <a:ext cx="5284076" cy="2459789"/>
          </a:xfrm>
          <a:prstGeom prst="rect">
            <a:avLst/>
          </a:prstGeom>
          <a:solidFill>
            <a:srgbClr val="E4AFB8">
              <a:alpha val="31000"/>
            </a:srgbClr>
          </a:solidFill>
        </p:spPr>
        <p:txBody>
          <a:bodyPr wrap="square" tIns="140400" bIns="162000" rtlCol="0">
            <a:spAutoFit/>
          </a:bodyPr>
          <a:lstStyle/>
          <a:p>
            <a:pPr algn="ctr"/>
            <a:r>
              <a:rPr lang="en-US" sz="2800" b="1" i="1" dirty="0">
                <a:latin typeface="Arial" charset="0"/>
                <a:ea typeface="Arial" charset="0"/>
                <a:cs typeface="Arial" charset="0"/>
              </a:rPr>
              <a:t>Of all the English Departments at Swiss universities, the one at the UZH offers the broadest range of courses.</a:t>
            </a:r>
          </a:p>
        </p:txBody>
      </p:sp>
    </p:spTree>
    <p:extLst>
      <p:ext uri="{BB962C8B-B14F-4D97-AF65-F5344CB8AC3E}">
        <p14:creationId xmlns:p14="http://schemas.microsoft.com/office/powerpoint/2010/main" val="254922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20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Useful Contacts</a:t>
            </a:r>
          </a:p>
        </p:txBody>
      </p:sp>
      <p:sp>
        <p:nvSpPr>
          <p:cNvPr id="4" name="Rectangle 13"/>
          <p:cNvSpPr txBox="1">
            <a:spLocks noChangeArrowheads="1"/>
          </p:cNvSpPr>
          <p:nvPr/>
        </p:nvSpPr>
        <p:spPr bwMode="auto">
          <a:xfrm>
            <a:off x="900113" y="1794165"/>
            <a:ext cx="10453687" cy="4257500"/>
          </a:xfrm>
          <a:prstGeom prst="rect">
            <a:avLst/>
          </a:prstGeom>
          <a:solidFill>
            <a:srgbClr val="DEEFFF"/>
          </a:solidFill>
          <a:ln>
            <a:noFill/>
          </a:ln>
          <a:effectLst/>
          <a:extLst>
            <a:ext uri="{FAA26D3D-D897-4be2-8F04-BA451C77F1D7}">
              <ma14:placeholderFlag xmlns:ma14="http://schemas.microsoft.com/office/mac/drawingml/2011/main" xmlns="" val="1"/>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18720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9pPr>
          </a:lstStyle>
          <a:p>
            <a:pPr marL="342900" indent="-342900">
              <a:spcAft>
                <a:spcPts val="1400"/>
              </a:spcAft>
              <a:buFont typeface="Arial"/>
              <a:buChar char="•"/>
            </a:pPr>
            <a:r>
              <a:rPr lang="en-GB" sz="2200" b="1" dirty="0">
                <a:latin typeface="Arial" charset="0"/>
                <a:ea typeface="Arial" charset="0"/>
                <a:cs typeface="Arial" charset="0"/>
              </a:rPr>
              <a:t>Secretary’s Office</a:t>
            </a:r>
            <a:r>
              <a:rPr lang="en-GB" sz="2200" dirty="0">
                <a:latin typeface="Arial" charset="0"/>
                <a:ea typeface="Arial" charset="0"/>
                <a:cs typeface="Arial" charset="0"/>
              </a:rPr>
              <a:t>: Angelika </a:t>
            </a:r>
            <a:r>
              <a:rPr lang="en-GB" sz="2200" dirty="0" err="1">
                <a:latin typeface="Arial" charset="0"/>
                <a:ea typeface="Arial" charset="0"/>
                <a:cs typeface="Arial" charset="0"/>
              </a:rPr>
              <a:t>Kapfer</a:t>
            </a:r>
            <a:r>
              <a:rPr lang="en-GB" sz="2200" dirty="0">
                <a:latin typeface="Arial" charset="0"/>
                <a:ea typeface="Arial" charset="0"/>
                <a:cs typeface="Arial" charset="0"/>
              </a:rPr>
              <a:t> (</a:t>
            </a:r>
            <a:r>
              <a:rPr lang="en-GB" sz="2200" dirty="0" err="1">
                <a:latin typeface="Arial" charset="0"/>
                <a:ea typeface="Arial" charset="0"/>
                <a:cs typeface="Arial" charset="0"/>
              </a:rPr>
              <a:t>sekretariat@es.uzh.ch</a:t>
            </a:r>
            <a:r>
              <a:rPr lang="en-GB" sz="2200" dirty="0">
                <a:latin typeface="Arial" charset="0"/>
                <a:ea typeface="Arial" charset="0"/>
                <a:cs typeface="Arial" charset="0"/>
              </a:rPr>
              <a:t>, PLH-2)</a:t>
            </a:r>
          </a:p>
          <a:p>
            <a:pPr marL="342900" indent="-342900">
              <a:spcAft>
                <a:spcPts val="1400"/>
              </a:spcAft>
              <a:buFont typeface="Arial"/>
              <a:buChar char="•"/>
            </a:pPr>
            <a:r>
              <a:rPr lang="en-GB" sz="2200" b="1" dirty="0">
                <a:latin typeface="Arial" charset="0"/>
                <a:ea typeface="Arial" charset="0"/>
                <a:cs typeface="Arial" charset="0"/>
              </a:rPr>
              <a:t>Advising of Studies</a:t>
            </a:r>
            <a:r>
              <a:rPr lang="en-GB" sz="2200" dirty="0">
                <a:latin typeface="Arial" charset="0"/>
                <a:ea typeface="Arial" charset="0"/>
                <a:cs typeface="Arial" charset="0"/>
              </a:rPr>
              <a:t>: Martin </a:t>
            </a:r>
            <a:r>
              <a:rPr lang="en-GB" sz="2200" dirty="0" err="1">
                <a:latin typeface="Arial" charset="0"/>
                <a:ea typeface="Arial" charset="0"/>
                <a:cs typeface="Arial" charset="0"/>
              </a:rPr>
              <a:t>Mühlheim</a:t>
            </a:r>
            <a:r>
              <a:rPr lang="en-GB" sz="2200" dirty="0">
                <a:latin typeface="Arial" charset="0"/>
                <a:ea typeface="Arial" charset="0"/>
                <a:cs typeface="Arial" charset="0"/>
              </a:rPr>
              <a:t> (</a:t>
            </a:r>
            <a:r>
              <a:rPr lang="en-GB" sz="2200" dirty="0" err="1">
                <a:latin typeface="Arial" charset="0"/>
                <a:ea typeface="Arial" charset="0"/>
                <a:cs typeface="Arial" charset="0"/>
              </a:rPr>
              <a:t>englishstudies@es.uzh.ch</a:t>
            </a:r>
            <a:r>
              <a:rPr lang="en-GB" sz="2200" dirty="0">
                <a:latin typeface="Arial" charset="0"/>
                <a:ea typeface="Arial" charset="0"/>
                <a:cs typeface="Arial" charset="0"/>
              </a:rPr>
              <a:t>, PLH-103)</a:t>
            </a:r>
          </a:p>
          <a:p>
            <a:pPr marL="342900" indent="-342900">
              <a:spcAft>
                <a:spcPts val="1400"/>
              </a:spcAft>
              <a:buFont typeface="Arial"/>
              <a:buChar char="•"/>
            </a:pPr>
            <a:r>
              <a:rPr lang="en-GB" sz="2200" b="1" dirty="0">
                <a:latin typeface="Arial" charset="0"/>
                <a:ea typeface="Arial" charset="0"/>
                <a:cs typeface="Arial" charset="0"/>
              </a:rPr>
              <a:t>Language Skills &amp; Culture</a:t>
            </a:r>
            <a:r>
              <a:rPr lang="en-GB" sz="2200" dirty="0">
                <a:latin typeface="Arial" charset="0"/>
                <a:ea typeface="Arial" charset="0"/>
                <a:cs typeface="Arial" charset="0"/>
              </a:rPr>
              <a:t>: Shane Walshe (PET-102)</a:t>
            </a:r>
          </a:p>
          <a:p>
            <a:pPr marL="342900" indent="-342900">
              <a:spcAft>
                <a:spcPts val="1400"/>
              </a:spcAft>
              <a:buFont typeface="Arial"/>
              <a:buChar char="•"/>
            </a:pPr>
            <a:r>
              <a:rPr lang="en-GB" sz="2200" b="1" dirty="0">
                <a:latin typeface="Arial" charset="0"/>
                <a:ea typeface="Arial" charset="0"/>
                <a:cs typeface="Arial" charset="0"/>
              </a:rPr>
              <a:t>Textual Analysis</a:t>
            </a:r>
            <a:r>
              <a:rPr lang="en-GB" sz="2200" dirty="0">
                <a:latin typeface="Arial" charset="0"/>
                <a:ea typeface="Arial" charset="0"/>
                <a:cs typeface="Arial" charset="0"/>
              </a:rPr>
              <a:t>: Zoë Lehmann (PET-2)</a:t>
            </a:r>
          </a:p>
          <a:p>
            <a:pPr marL="342900" indent="-342900">
              <a:spcAft>
                <a:spcPts val="1400"/>
              </a:spcAft>
              <a:buFont typeface="Arial"/>
              <a:buChar char="•"/>
            </a:pPr>
            <a:r>
              <a:rPr lang="en-GB" sz="2200" b="1" dirty="0">
                <a:latin typeface="Arial" charset="0"/>
                <a:ea typeface="Arial" charset="0"/>
                <a:cs typeface="Arial" charset="0"/>
              </a:rPr>
              <a:t>Introduction to Linguistics</a:t>
            </a:r>
            <a:r>
              <a:rPr lang="en-GB" sz="2200" dirty="0">
                <a:latin typeface="Arial" charset="0"/>
                <a:ea typeface="Arial" charset="0"/>
                <a:cs typeface="Arial" charset="0"/>
              </a:rPr>
              <a:t>: Susanne </a:t>
            </a:r>
            <a:r>
              <a:rPr lang="en-GB" sz="2200" dirty="0" err="1">
                <a:latin typeface="Arial" charset="0"/>
                <a:ea typeface="Arial" charset="0"/>
                <a:cs typeface="Arial" charset="0"/>
              </a:rPr>
              <a:t>Flach</a:t>
            </a:r>
            <a:r>
              <a:rPr lang="en-GB" sz="2200" dirty="0">
                <a:latin typeface="Arial" charset="0"/>
                <a:ea typeface="Arial" charset="0"/>
                <a:cs typeface="Arial" charset="0"/>
              </a:rPr>
              <a:t> (PLH-207)</a:t>
            </a:r>
          </a:p>
          <a:p>
            <a:pPr marL="342900" indent="-342900">
              <a:spcAft>
                <a:spcPts val="1400"/>
              </a:spcAft>
              <a:buFont typeface="Arial"/>
              <a:buChar char="•"/>
            </a:pPr>
            <a:r>
              <a:rPr lang="en-GB" sz="2200" b="1" dirty="0">
                <a:latin typeface="Arial" charset="0"/>
                <a:ea typeface="Arial" charset="0"/>
                <a:cs typeface="Arial" charset="0"/>
              </a:rPr>
              <a:t>Study Abroad:</a:t>
            </a:r>
            <a:r>
              <a:rPr lang="en-GB" sz="2200" dirty="0">
                <a:latin typeface="Arial" charset="0"/>
                <a:ea typeface="Arial" charset="0"/>
                <a:cs typeface="Arial" charset="0"/>
              </a:rPr>
              <a:t> Nathalie Meyer (</a:t>
            </a:r>
            <a:r>
              <a:rPr lang="en-GB" sz="2200" dirty="0" err="1">
                <a:latin typeface="Arial" charset="0"/>
                <a:ea typeface="Arial" charset="0"/>
                <a:cs typeface="Arial" charset="0"/>
              </a:rPr>
              <a:t>studyabroad@es.uzh.ch</a:t>
            </a:r>
            <a:r>
              <a:rPr lang="en-GB" sz="2200" dirty="0">
                <a:latin typeface="Arial" charset="0"/>
                <a:ea typeface="Arial" charset="0"/>
                <a:cs typeface="Arial" charset="0"/>
              </a:rPr>
              <a:t>, PLH-103)</a:t>
            </a:r>
            <a:endParaRPr lang="en-US" sz="2200" dirty="0">
              <a:latin typeface="Arial" charset="0"/>
              <a:ea typeface="Arial" charset="0"/>
              <a:cs typeface="Arial" charset="0"/>
            </a:endParaRPr>
          </a:p>
        </p:txBody>
      </p:sp>
    </p:spTree>
    <p:extLst>
      <p:ext uri="{BB962C8B-B14F-4D97-AF65-F5344CB8AC3E}">
        <p14:creationId xmlns:p14="http://schemas.microsoft.com/office/powerpoint/2010/main" val="2037383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Advising of Studies</a:t>
            </a:r>
          </a:p>
        </p:txBody>
      </p:sp>
      <p:sp>
        <p:nvSpPr>
          <p:cNvPr id="4" name="Rectangle 13"/>
          <p:cNvSpPr txBox="1">
            <a:spLocks noChangeArrowheads="1"/>
          </p:cNvSpPr>
          <p:nvPr/>
        </p:nvSpPr>
        <p:spPr>
          <a:xfrm>
            <a:off x="900113" y="1794165"/>
            <a:ext cx="10453687" cy="4011099"/>
          </a:xfrm>
          <a:prstGeom prst="rect">
            <a:avLst/>
          </a:prstGeom>
          <a:solidFill>
            <a:srgbClr val="DEEFFF"/>
          </a:solidFill>
        </p:spPr>
        <p:txBody>
          <a:bodyPr vert="horz" lIns="91440" tIns="187200" rIns="91440" bIns="45720" rtlCol="0">
            <a:normAutofit/>
          </a:bodyPr>
          <a:lstStyle>
            <a:lvl1pPr marL="228600" indent="-228600" algn="l" defTabSz="914400" rtl="0" eaLnBrk="1" latinLnBrk="0" hangingPunct="1">
              <a:lnSpc>
                <a:spcPct val="90000"/>
              </a:lnSpc>
              <a:spcBef>
                <a:spcPts val="1000"/>
              </a:spcBef>
              <a:buFont typeface=".HelveticaNeueDeskInterface-Regular" charset="-12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HelveticaNeueDeskInterface-Regular" charset="-12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HelveticaNeueDeskInterface-Regular" charset="-12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50000"/>
              </a:lnSpc>
              <a:spcAft>
                <a:spcPts val="1200"/>
              </a:spcAft>
              <a:buFont typeface="Wingdings" charset="2"/>
              <a:buChar char="§"/>
            </a:pPr>
            <a:r>
              <a:rPr lang="en-GB" sz="2400" dirty="0">
                <a:ea typeface="ＭＳ Ｐゴシック" charset="0"/>
                <a:cs typeface="ＭＳ Ｐゴシック" charset="0"/>
              </a:rPr>
              <a:t>Please read the information on the website very carefully: </a:t>
            </a:r>
            <a:r>
              <a:rPr lang="en-GB" sz="2400" dirty="0">
                <a:hlinkClick r:id="rId2"/>
              </a:rPr>
              <a:t>www.es.uzh.ch/en/studies/bachelor.html</a:t>
            </a:r>
            <a:r>
              <a:rPr lang="en-GB" sz="2400" dirty="0"/>
              <a:t>  </a:t>
            </a:r>
          </a:p>
          <a:p>
            <a:pPr marL="342900" indent="-342900">
              <a:lnSpc>
                <a:spcPct val="150000"/>
              </a:lnSpc>
              <a:spcAft>
                <a:spcPts val="1200"/>
              </a:spcAft>
              <a:buFont typeface="Wingdings" charset="2"/>
              <a:buChar char="§"/>
            </a:pPr>
            <a:r>
              <a:rPr lang="en-US" sz="2400" dirty="0">
                <a:ea typeface="ＭＳ Ｐゴシック" charset="0"/>
                <a:cs typeface="ＭＳ Ｐゴシック" charset="0"/>
              </a:rPr>
              <a:t>If anything remains unclear, fill in the form at </a:t>
            </a:r>
            <a:r>
              <a:rPr lang="en-US" sz="2400" dirty="0">
                <a:ea typeface="ＭＳ Ｐゴシック" charset="0"/>
                <a:cs typeface="ＭＳ Ｐゴシック" charset="0"/>
                <a:hlinkClick r:id="rId3"/>
              </a:rPr>
              <a:t>www.es.uzh.ch/en/studies/advisingstudies.html</a:t>
            </a:r>
            <a:r>
              <a:rPr lang="en-US" sz="2400" dirty="0">
                <a:ea typeface="ＭＳ Ｐゴシック" charset="0"/>
                <a:cs typeface="ＭＳ Ｐゴシック" charset="0"/>
              </a:rPr>
              <a:t> </a:t>
            </a:r>
          </a:p>
          <a:p>
            <a:pPr marL="342900" indent="-342900">
              <a:lnSpc>
                <a:spcPct val="150000"/>
              </a:lnSpc>
              <a:spcAft>
                <a:spcPts val="1200"/>
              </a:spcAft>
              <a:buFont typeface="Wingdings" charset="2"/>
              <a:buChar char="§"/>
            </a:pPr>
            <a:r>
              <a:rPr lang="en-US" sz="2400" dirty="0">
                <a:ea typeface="ＭＳ Ｐゴシック" charset="0"/>
                <a:cs typeface="ＭＳ Ｐゴシック" charset="0"/>
              </a:rPr>
              <a:t>Send the sign-up form to: </a:t>
            </a:r>
            <a:r>
              <a:rPr lang="en-US" sz="2400" dirty="0">
                <a:ea typeface="ＭＳ Ｐゴシック" charset="0"/>
                <a:cs typeface="ＭＳ Ｐゴシック" charset="0"/>
                <a:hlinkClick r:id="rId4"/>
              </a:rPr>
              <a:t>englishstudies@es.uzh.ch</a:t>
            </a:r>
            <a:r>
              <a:rPr lang="en-US" sz="2400" dirty="0">
                <a:ea typeface="ＭＳ Ｐゴシック" charset="0"/>
                <a:cs typeface="ＭＳ Ｐゴシック" charset="0"/>
              </a:rPr>
              <a:t> </a:t>
            </a:r>
          </a:p>
        </p:txBody>
      </p:sp>
    </p:spTree>
    <p:extLst>
      <p:ext uri="{BB962C8B-B14F-4D97-AF65-F5344CB8AC3E}">
        <p14:creationId xmlns:p14="http://schemas.microsoft.com/office/powerpoint/2010/main" val="311707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Online Contact and Resources</a:t>
            </a:r>
          </a:p>
        </p:txBody>
      </p:sp>
      <p:sp>
        <p:nvSpPr>
          <p:cNvPr id="4" name="Rectangle 13"/>
          <p:cNvSpPr txBox="1">
            <a:spLocks noChangeArrowheads="1"/>
          </p:cNvSpPr>
          <p:nvPr/>
        </p:nvSpPr>
        <p:spPr>
          <a:xfrm>
            <a:off x="900113" y="1794165"/>
            <a:ext cx="10453687" cy="4011099"/>
          </a:xfrm>
          <a:prstGeom prst="rect">
            <a:avLst/>
          </a:prstGeom>
          <a:solidFill>
            <a:srgbClr val="DEEFFF"/>
          </a:solidFill>
        </p:spPr>
        <p:txBody>
          <a:bodyPr vert="horz" lIns="0" tIns="421200" rIns="91440" bIns="45720" rtlCol="0">
            <a:normAutofit/>
          </a:bodyPr>
          <a:lstStyle>
            <a:lvl1pPr marL="228600" indent="-228600" algn="l" defTabSz="914400" rtl="0" eaLnBrk="1" latinLnBrk="0" hangingPunct="1">
              <a:lnSpc>
                <a:spcPct val="90000"/>
              </a:lnSpc>
              <a:spcBef>
                <a:spcPts val="1000"/>
              </a:spcBef>
              <a:buFont typeface=".HelveticaNeueDeskInterface-Regular" charset="-12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HelveticaNeueDeskInterface-Regular" charset="-12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HelveticaNeueDeskInterface-Regular" charset="-12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50000"/>
              </a:lnSpc>
              <a:spcAft>
                <a:spcPts val="1200"/>
              </a:spcAft>
              <a:buFont typeface="Wingdings" charset="2"/>
              <a:buChar char="§"/>
            </a:pPr>
            <a:r>
              <a:rPr lang="en-GB" sz="2400" dirty="0">
                <a:ea typeface="ＭＳ Ｐゴシック" charset="0"/>
                <a:cs typeface="ＭＳ Ｐゴシック" charset="0"/>
              </a:rPr>
              <a:t>Identity Manager: </a:t>
            </a:r>
            <a:r>
              <a:rPr lang="en-GB" sz="2400" dirty="0">
                <a:ea typeface="ＭＳ Ｐゴシック" charset="0"/>
                <a:cs typeface="ＭＳ Ｐゴシック" charset="0"/>
                <a:hlinkClick r:id="rId2"/>
              </a:rPr>
              <a:t>www.identity.uzh.ch</a:t>
            </a:r>
            <a:r>
              <a:rPr lang="en-GB" sz="2400" dirty="0">
                <a:ea typeface="ＭＳ Ｐゴシック" charset="0"/>
                <a:cs typeface="ＭＳ Ｐゴシック" charset="0"/>
              </a:rPr>
              <a:t> </a:t>
            </a:r>
          </a:p>
          <a:p>
            <a:pPr marL="342900" indent="-342900">
              <a:lnSpc>
                <a:spcPct val="150000"/>
              </a:lnSpc>
              <a:spcAft>
                <a:spcPts val="1200"/>
              </a:spcAft>
              <a:buFont typeface="Wingdings" charset="2"/>
              <a:buChar char="§"/>
            </a:pPr>
            <a:r>
              <a:rPr lang="en-GB" sz="2400" dirty="0">
                <a:ea typeface="ＭＳ Ｐゴシック" charset="0"/>
                <a:cs typeface="ＭＳ Ｐゴシック" charset="0"/>
              </a:rPr>
              <a:t>For course material: </a:t>
            </a:r>
            <a:r>
              <a:rPr lang="en-GB" sz="2400" dirty="0">
                <a:ea typeface="ＭＳ Ｐゴシック" charset="0"/>
                <a:cs typeface="ＭＳ Ｐゴシック" charset="0"/>
                <a:hlinkClick r:id="rId3"/>
              </a:rPr>
              <a:t>www.olat.uzh.ch</a:t>
            </a:r>
            <a:r>
              <a:rPr lang="en-GB" sz="2400" dirty="0">
                <a:ea typeface="ＭＳ Ｐゴシック" charset="0"/>
                <a:cs typeface="ＭＳ Ｐゴシック" charset="0"/>
              </a:rPr>
              <a:t> </a:t>
            </a:r>
            <a:r>
              <a:rPr lang="en-GB" sz="2400" b="1" i="1" dirty="0">
                <a:ea typeface="ＭＳ Ｐゴシック" charset="0"/>
                <a:cs typeface="ＭＳ Ｐゴシック" charset="0"/>
                <a:sym typeface="Wingdings"/>
              </a:rPr>
              <a:t> Log on as soon as possible!</a:t>
            </a:r>
            <a:endParaRPr lang="en-GB" sz="2400" b="1" i="1" dirty="0">
              <a:ea typeface="ＭＳ Ｐゴシック" charset="0"/>
              <a:cs typeface="ＭＳ Ｐゴシック" charset="0"/>
            </a:endParaRPr>
          </a:p>
          <a:p>
            <a:pPr marL="342900" indent="-342900">
              <a:lnSpc>
                <a:spcPct val="150000"/>
              </a:lnSpc>
              <a:buFont typeface="Wingdings" charset="2"/>
              <a:buChar char="§"/>
            </a:pPr>
            <a:r>
              <a:rPr lang="en-US" sz="2400" dirty="0">
                <a:ea typeface="ＭＳ Ｐゴシック" charset="0"/>
                <a:cs typeface="ＭＳ Ｐゴシック" charset="0"/>
              </a:rPr>
              <a:t>You must check your email account regularly (at least once a week): </a:t>
            </a:r>
            <a:r>
              <a:rPr lang="en-US" sz="2400" dirty="0">
                <a:ea typeface="ＭＳ Ｐゴシック" charset="0"/>
                <a:cs typeface="ＭＳ Ｐゴシック" charset="0"/>
                <a:hlinkClick r:id="rId4"/>
              </a:rPr>
              <a:t>https://webmail.uzh.ch</a:t>
            </a:r>
            <a:r>
              <a:rPr lang="en-US" sz="2400" dirty="0">
                <a:ea typeface="ＭＳ Ｐゴシック" charset="0"/>
                <a:cs typeface="ＭＳ Ｐゴシック" charset="0"/>
              </a:rPr>
              <a:t> </a:t>
            </a:r>
          </a:p>
        </p:txBody>
      </p:sp>
    </p:spTree>
    <p:extLst>
      <p:ext uri="{BB962C8B-B14F-4D97-AF65-F5344CB8AC3E}">
        <p14:creationId xmlns:p14="http://schemas.microsoft.com/office/powerpoint/2010/main" val="1103297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Useful Services (I)</a:t>
            </a:r>
          </a:p>
        </p:txBody>
      </p:sp>
      <p:sp>
        <p:nvSpPr>
          <p:cNvPr id="4" name="Rectangle 13"/>
          <p:cNvSpPr txBox="1">
            <a:spLocks noChangeArrowheads="1"/>
          </p:cNvSpPr>
          <p:nvPr/>
        </p:nvSpPr>
        <p:spPr>
          <a:xfrm>
            <a:off x="900113" y="1794165"/>
            <a:ext cx="10453687" cy="4190999"/>
          </a:xfrm>
          <a:prstGeom prst="rect">
            <a:avLst/>
          </a:prstGeom>
          <a:solidFill>
            <a:srgbClr val="DEEF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HelveticaNeueDeskInterface-Regular" charset="-12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HelveticaNeueDeskInterface-Regular" charset="-12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HelveticaNeueDeskInterface-Regular" charset="-12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Wingdings" charset="2"/>
              <a:buChar char="§"/>
            </a:pPr>
            <a:endParaRPr lang="de-CH" sz="100" dirty="0">
              <a:ea typeface="ＭＳ Ｐゴシック" charset="0"/>
              <a:cs typeface="ＭＳ Ｐゴシック" charset="0"/>
            </a:endParaRPr>
          </a:p>
          <a:p>
            <a:pPr marL="342900" indent="-342900">
              <a:lnSpc>
                <a:spcPct val="150000"/>
              </a:lnSpc>
              <a:buFont typeface="Wingdings" charset="2"/>
              <a:buChar char="§"/>
            </a:pPr>
            <a:r>
              <a:rPr lang="de-CH" sz="2400" dirty="0">
                <a:ea typeface="ＭＳ Ｐゴシック" charset="0"/>
                <a:cs typeface="ＭＳ Ｐゴシック" charset="0"/>
              </a:rPr>
              <a:t>Jobs: </a:t>
            </a:r>
            <a:r>
              <a:rPr lang="en-US" sz="2400" dirty="0">
                <a:ea typeface="ＭＳ Ｐゴシック" charset="0"/>
                <a:cs typeface="ＭＳ Ｐゴシック" charset="0"/>
                <a:hlinkClick r:id="rId2"/>
              </a:rPr>
              <a:t>www.uzh.ch/studies/studentlife/vacancies.html</a:t>
            </a:r>
            <a:r>
              <a:rPr lang="en-US" sz="2400" dirty="0">
                <a:ea typeface="ＭＳ Ｐゴシック" charset="0"/>
                <a:cs typeface="ＭＳ Ｐゴシック" charset="0"/>
              </a:rPr>
              <a:t> </a:t>
            </a:r>
          </a:p>
          <a:p>
            <a:pPr marL="342900" indent="-342900">
              <a:lnSpc>
                <a:spcPct val="150000"/>
              </a:lnSpc>
              <a:buFont typeface="Wingdings" charset="2"/>
              <a:buChar char="§"/>
            </a:pPr>
            <a:r>
              <a:rPr lang="en-US" sz="2400" dirty="0" err="1">
                <a:ea typeface="ＭＳ Ｐゴシック" charset="0"/>
                <a:cs typeface="ＭＳ Ｐゴシック" charset="0"/>
              </a:rPr>
              <a:t>Zentralbibliothek</a:t>
            </a:r>
            <a:r>
              <a:rPr lang="en-US" sz="2400" dirty="0">
                <a:ea typeface="ＭＳ Ｐゴシック" charset="0"/>
                <a:cs typeface="ＭＳ Ｐゴシック" charset="0"/>
              </a:rPr>
              <a:t>: </a:t>
            </a:r>
            <a:r>
              <a:rPr lang="en-US" sz="2400" dirty="0">
                <a:ea typeface="ＭＳ Ｐゴシック" charset="0"/>
                <a:cs typeface="ＭＳ Ｐゴシック" charset="0"/>
                <a:hlinkClick r:id="rId3"/>
              </a:rPr>
              <a:t>www.zb.uzh.ch</a:t>
            </a:r>
            <a:r>
              <a:rPr lang="en-US" sz="2400" dirty="0">
                <a:ea typeface="ＭＳ Ｐゴシック" charset="0"/>
                <a:cs typeface="ＭＳ Ｐゴシック" charset="0"/>
              </a:rPr>
              <a:t> </a:t>
            </a:r>
            <a:r>
              <a:rPr lang="en-US" sz="2400" b="1" i="1" dirty="0">
                <a:ea typeface="ＭＳ Ｐゴシック" charset="0"/>
                <a:cs typeface="ＭＳ Ｐゴシック" charset="0"/>
                <a:sym typeface="Wingdings"/>
              </a:rPr>
              <a:t> The ES also has its own library!</a:t>
            </a:r>
            <a:endParaRPr lang="en-US" sz="2400" b="1" i="1" dirty="0">
              <a:ea typeface="ＭＳ Ｐゴシック" charset="0"/>
              <a:cs typeface="ＭＳ Ｐゴシック" charset="0"/>
            </a:endParaRPr>
          </a:p>
          <a:p>
            <a:pPr marL="342900" indent="-342900">
              <a:lnSpc>
                <a:spcPct val="150000"/>
              </a:lnSpc>
              <a:buFont typeface="Wingdings" charset="2"/>
              <a:buChar char="§"/>
            </a:pPr>
            <a:r>
              <a:rPr lang="de-CH" sz="2400" dirty="0">
                <a:ea typeface="ＭＳ Ｐゴシック" charset="0"/>
                <a:cs typeface="ＭＳ Ｐゴシック" charset="0"/>
              </a:rPr>
              <a:t>Language Learning Center: </a:t>
            </a:r>
            <a:r>
              <a:rPr lang="en-US" sz="2400" dirty="0">
                <a:ea typeface="ＭＳ Ｐゴシック" charset="0"/>
                <a:cs typeface="ＭＳ Ｐゴシック" charset="0"/>
                <a:hlinkClick r:id="rId4"/>
              </a:rPr>
              <a:t>www.sprachenzentrum.uzh.ch</a:t>
            </a:r>
            <a:r>
              <a:rPr lang="en-US" sz="2400" dirty="0">
                <a:ea typeface="ＭＳ Ｐゴシック" charset="0"/>
                <a:cs typeface="ＭＳ Ｐゴシック" charset="0"/>
              </a:rPr>
              <a:t> </a:t>
            </a:r>
          </a:p>
          <a:p>
            <a:pPr marL="342900" indent="-342900">
              <a:lnSpc>
                <a:spcPct val="150000"/>
              </a:lnSpc>
              <a:buFont typeface="Wingdings" charset="2"/>
              <a:buChar char="§"/>
            </a:pPr>
            <a:r>
              <a:rPr lang="en-US" sz="2400" dirty="0" err="1">
                <a:ea typeface="ＭＳ Ｐゴシック" charset="0"/>
                <a:cs typeface="ＭＳ Ｐゴシック" charset="0"/>
              </a:rPr>
              <a:t>Akademischer</a:t>
            </a:r>
            <a:r>
              <a:rPr lang="en-US" sz="2400" dirty="0">
                <a:ea typeface="ＭＳ Ｐゴシック" charset="0"/>
                <a:cs typeface="ＭＳ Ｐゴシック" charset="0"/>
              </a:rPr>
              <a:t> </a:t>
            </a:r>
            <a:r>
              <a:rPr lang="en-US" sz="2400" dirty="0" err="1">
                <a:ea typeface="ＭＳ Ｐゴシック" charset="0"/>
                <a:cs typeface="ＭＳ Ｐゴシック" charset="0"/>
              </a:rPr>
              <a:t>Sportverein</a:t>
            </a:r>
            <a:r>
              <a:rPr lang="en-US" sz="2400" dirty="0">
                <a:ea typeface="ＭＳ Ｐゴシック" charset="0"/>
                <a:cs typeface="ＭＳ Ｐゴシック" charset="0"/>
              </a:rPr>
              <a:t>: </a:t>
            </a:r>
            <a:r>
              <a:rPr lang="en-US" sz="2400" dirty="0">
                <a:ea typeface="ＭＳ Ｐゴシック" charset="0"/>
                <a:cs typeface="ＭＳ Ｐゴシック" charset="0"/>
                <a:hlinkClick r:id="rId5"/>
              </a:rPr>
              <a:t>www.asvz.ch</a:t>
            </a:r>
            <a:r>
              <a:rPr lang="en-US" sz="2400" dirty="0">
                <a:ea typeface="ＭＳ Ｐゴシック" charset="0"/>
                <a:cs typeface="ＭＳ Ｐゴシック" charset="0"/>
              </a:rPr>
              <a:t> </a:t>
            </a:r>
          </a:p>
          <a:p>
            <a:pPr marL="342900" indent="-342900">
              <a:lnSpc>
                <a:spcPct val="150000"/>
              </a:lnSpc>
              <a:buFont typeface="Wingdings" charset="2"/>
              <a:buChar char="§"/>
            </a:pPr>
            <a:r>
              <a:rPr lang="de-CH" sz="2400" dirty="0" err="1">
                <a:ea typeface="ＭＳ Ｐゴシック" charset="0"/>
                <a:cs typeface="ＭＳ Ｐゴシック" charset="0"/>
              </a:rPr>
              <a:t>Housing</a:t>
            </a:r>
            <a:r>
              <a:rPr lang="de-CH" sz="2400" dirty="0">
                <a:ea typeface="ＭＳ Ｐゴシック" charset="0"/>
                <a:cs typeface="ＭＳ Ｐゴシック" charset="0"/>
              </a:rPr>
              <a:t> Office </a:t>
            </a:r>
            <a:r>
              <a:rPr lang="de-CH" sz="2400" dirty="0" err="1">
                <a:ea typeface="ＭＳ Ｐゴシック" charset="0"/>
                <a:cs typeface="ＭＳ Ｐゴシック" charset="0"/>
              </a:rPr>
              <a:t>of</a:t>
            </a:r>
            <a:r>
              <a:rPr lang="de-CH" sz="2400" dirty="0">
                <a:ea typeface="ＭＳ Ｐゴシック" charset="0"/>
                <a:cs typeface="ＭＳ Ｐゴシック" charset="0"/>
              </a:rPr>
              <a:t> </a:t>
            </a:r>
            <a:r>
              <a:rPr lang="de-CH" sz="2400" dirty="0" err="1">
                <a:ea typeface="ＭＳ Ｐゴシック" charset="0"/>
                <a:cs typeface="ＭＳ Ｐゴシック" charset="0"/>
              </a:rPr>
              <a:t>the</a:t>
            </a:r>
            <a:r>
              <a:rPr lang="de-CH" sz="2400" dirty="0">
                <a:ea typeface="ＭＳ Ｐゴシック" charset="0"/>
                <a:cs typeface="ＭＳ Ｐゴシック" charset="0"/>
              </a:rPr>
              <a:t> University / ETH </a:t>
            </a:r>
            <a:r>
              <a:rPr lang="de-CH" sz="2400" dirty="0" err="1">
                <a:ea typeface="ＭＳ Ｐゴシック" charset="0"/>
                <a:cs typeface="ＭＳ Ｐゴシック" charset="0"/>
              </a:rPr>
              <a:t>Zurich</a:t>
            </a:r>
            <a:r>
              <a:rPr lang="de-CH" sz="2400" dirty="0">
                <a:ea typeface="ＭＳ Ｐゴシック" charset="0"/>
                <a:cs typeface="ＭＳ Ｐゴシック" charset="0"/>
              </a:rPr>
              <a:t>: </a:t>
            </a:r>
            <a:r>
              <a:rPr lang="de-CH" sz="2400" dirty="0">
                <a:ea typeface="ＭＳ Ｐゴシック" charset="0"/>
                <a:cs typeface="ＭＳ Ｐゴシック" charset="0"/>
                <a:hlinkClick r:id="rId6"/>
              </a:rPr>
              <a:t>www.wohnen.ethz.ch/en.html</a:t>
            </a:r>
            <a:r>
              <a:rPr lang="de-CH" sz="2400" dirty="0">
                <a:ea typeface="ＭＳ Ｐゴシック" charset="0"/>
                <a:cs typeface="ＭＳ Ｐゴシック" charset="0"/>
              </a:rPr>
              <a:t>  </a:t>
            </a:r>
          </a:p>
        </p:txBody>
      </p:sp>
    </p:spTree>
    <p:extLst>
      <p:ext uri="{BB962C8B-B14F-4D97-AF65-F5344CB8AC3E}">
        <p14:creationId xmlns:p14="http://schemas.microsoft.com/office/powerpoint/2010/main" val="1821721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D5E5499-0E6C-D94A-8091-A753F359FC6F}"/>
              </a:ext>
            </a:extLst>
          </p:cNvPr>
          <p:cNvPicPr>
            <a:picLocks noChangeAspect="1"/>
          </p:cNvPicPr>
          <p:nvPr/>
        </p:nvPicPr>
        <p:blipFill>
          <a:blip r:embed="rId2"/>
          <a:stretch>
            <a:fillRect/>
          </a:stretch>
        </p:blipFill>
        <p:spPr>
          <a:xfrm>
            <a:off x="555219" y="1552120"/>
            <a:ext cx="9385210" cy="4440465"/>
          </a:xfrm>
          <a:prstGeom prst="rect">
            <a:avLst/>
          </a:prstGeom>
          <a:ln>
            <a:solidFill>
              <a:schemeClr val="tx1">
                <a:lumMod val="50000"/>
                <a:lumOff val="50000"/>
              </a:schemeClr>
            </a:solidFill>
          </a:ln>
        </p:spPr>
      </p:pic>
      <p:pic>
        <p:nvPicPr>
          <p:cNvPr id="5" name="Picture 4">
            <a:extLst>
              <a:ext uri="{FF2B5EF4-FFF2-40B4-BE49-F238E27FC236}">
                <a16:creationId xmlns:a16="http://schemas.microsoft.com/office/drawing/2014/main" id="{98FE3B2D-8ED2-3C4C-BD87-FE26EAEA402B}"/>
              </a:ext>
            </a:extLst>
          </p:cNvPr>
          <p:cNvPicPr>
            <a:picLocks noChangeAspect="1"/>
          </p:cNvPicPr>
          <p:nvPr/>
        </p:nvPicPr>
        <p:blipFill>
          <a:blip r:embed="rId3"/>
          <a:stretch>
            <a:fillRect/>
          </a:stretch>
        </p:blipFill>
        <p:spPr>
          <a:xfrm>
            <a:off x="6944177" y="529586"/>
            <a:ext cx="4885871" cy="2753364"/>
          </a:xfrm>
          <a:prstGeom prst="rect">
            <a:avLst/>
          </a:prstGeom>
          <a:ln>
            <a:solidFill>
              <a:schemeClr val="tx1">
                <a:lumMod val="50000"/>
                <a:lumOff val="50000"/>
              </a:schemeClr>
            </a:solidFill>
          </a:ln>
        </p:spPr>
      </p:pic>
    </p:spTree>
    <p:extLst>
      <p:ext uri="{BB962C8B-B14F-4D97-AF65-F5344CB8AC3E}">
        <p14:creationId xmlns:p14="http://schemas.microsoft.com/office/powerpoint/2010/main" val="10388718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Useful Services (II)</a:t>
            </a:r>
          </a:p>
        </p:txBody>
      </p:sp>
      <p:sp>
        <p:nvSpPr>
          <p:cNvPr id="4" name="Rectangle 13"/>
          <p:cNvSpPr txBox="1">
            <a:spLocks noChangeArrowheads="1"/>
          </p:cNvSpPr>
          <p:nvPr/>
        </p:nvSpPr>
        <p:spPr>
          <a:xfrm>
            <a:off x="900113" y="1778926"/>
            <a:ext cx="10453687" cy="4305990"/>
          </a:xfrm>
          <a:prstGeom prst="rect">
            <a:avLst/>
          </a:prstGeom>
          <a:solidFill>
            <a:srgbClr val="DEEF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HelveticaNeueDeskInterface-Regular" charset="-12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HelveticaNeueDeskInterface-Regular" charset="-12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HelveticaNeueDeskInterface-Regular" charset="-12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spcAft>
                <a:spcPts val="1200"/>
              </a:spcAft>
              <a:buFont typeface="Wingdings" charset="2"/>
              <a:buChar char="§"/>
            </a:pPr>
            <a:endParaRPr lang="de-CH" sz="100" dirty="0">
              <a:ea typeface="ＭＳ Ｐゴシック" charset="0"/>
              <a:cs typeface="ＭＳ Ｐゴシック" charset="0"/>
            </a:endParaRPr>
          </a:p>
          <a:p>
            <a:pPr marL="342900" indent="-342900">
              <a:lnSpc>
                <a:spcPct val="150000"/>
              </a:lnSpc>
              <a:spcAft>
                <a:spcPts val="1200"/>
              </a:spcAft>
              <a:buFont typeface="Wingdings" charset="2"/>
              <a:buChar char="§"/>
            </a:pPr>
            <a:r>
              <a:rPr lang="en-US" sz="2400" dirty="0">
                <a:ea typeface="ＭＳ Ｐゴシック" charset="0"/>
                <a:cs typeface="ＭＳ Ｐゴシック" charset="0"/>
              </a:rPr>
              <a:t>Psychological Counseling Services: </a:t>
            </a:r>
            <a:r>
              <a:rPr lang="en-US" sz="2400" dirty="0">
                <a:ea typeface="ＭＳ Ｐゴシック" charset="0"/>
                <a:cs typeface="ＭＳ Ｐゴシック" charset="0"/>
                <a:hlinkClick r:id="rId2"/>
              </a:rPr>
              <a:t>www.pbs.uzh.ch/en.html</a:t>
            </a:r>
            <a:r>
              <a:rPr lang="en-US" sz="2400" dirty="0">
                <a:ea typeface="ＭＳ Ｐゴシック" charset="0"/>
                <a:cs typeface="ＭＳ Ｐゴシック" charset="0"/>
              </a:rPr>
              <a:t> </a:t>
            </a:r>
          </a:p>
          <a:p>
            <a:pPr marL="342900" indent="-342900">
              <a:lnSpc>
                <a:spcPct val="150000"/>
              </a:lnSpc>
              <a:spcAft>
                <a:spcPts val="1200"/>
              </a:spcAft>
              <a:buFont typeface="Wingdings" charset="2"/>
              <a:buChar char="§"/>
            </a:pPr>
            <a:r>
              <a:rPr lang="en-US" sz="2400" dirty="0">
                <a:ea typeface="ＭＳ Ｐゴシック" charset="0"/>
                <a:cs typeface="ＭＳ Ｐゴシック" charset="0"/>
              </a:rPr>
              <a:t>Disability Office: </a:t>
            </a:r>
            <a:r>
              <a:rPr lang="en-US" sz="2400" dirty="0">
                <a:ea typeface="ＭＳ Ｐゴシック" charset="0"/>
                <a:cs typeface="ＭＳ Ｐゴシック" charset="0"/>
                <a:hlinkClick r:id="rId3"/>
              </a:rPr>
              <a:t>www.disabilityoffice.uzh.ch/en.html</a:t>
            </a:r>
            <a:endParaRPr lang="en-US" sz="2400" dirty="0">
              <a:ea typeface="ＭＳ Ｐゴシック" charset="0"/>
              <a:cs typeface="ＭＳ Ｐゴシック" charset="0"/>
            </a:endParaRPr>
          </a:p>
          <a:p>
            <a:pPr marL="342900" indent="-342900">
              <a:lnSpc>
                <a:spcPct val="150000"/>
              </a:lnSpc>
              <a:spcAft>
                <a:spcPts val="1200"/>
              </a:spcAft>
              <a:buFont typeface="Wingdings" charset="2"/>
              <a:buChar char="§"/>
            </a:pPr>
            <a:r>
              <a:rPr lang="en-US" sz="2400" dirty="0">
                <a:ea typeface="ＭＳ Ｐゴシック" charset="0"/>
                <a:cs typeface="ＭＳ Ｐゴシック" charset="0"/>
              </a:rPr>
              <a:t>Student Financial Aid Office: </a:t>
            </a:r>
            <a:r>
              <a:rPr lang="en-US" sz="2400" dirty="0">
                <a:ea typeface="ＭＳ Ｐゴシック" charset="0"/>
                <a:cs typeface="ＭＳ Ｐゴシック" charset="0"/>
                <a:hlinkClick r:id="rId4"/>
              </a:rPr>
              <a:t>www.studienfinanzierung.uzh.ch/en.html</a:t>
            </a:r>
            <a:endParaRPr lang="en-US" sz="2400" dirty="0">
              <a:ea typeface="ＭＳ Ｐゴシック" charset="0"/>
              <a:cs typeface="ＭＳ Ｐゴシック" charset="0"/>
            </a:endParaRPr>
          </a:p>
          <a:p>
            <a:pPr marL="342900" indent="-342900">
              <a:lnSpc>
                <a:spcPct val="150000"/>
              </a:lnSpc>
              <a:spcAft>
                <a:spcPts val="1200"/>
              </a:spcAft>
              <a:buFont typeface="Wingdings" charset="2"/>
              <a:buChar char="§"/>
            </a:pPr>
            <a:r>
              <a:rPr lang="en-US" sz="2400" dirty="0">
                <a:ea typeface="ＭＳ Ｐゴシック" charset="0"/>
                <a:cs typeface="ＭＳ Ｐゴシック" charset="0"/>
              </a:rPr>
              <a:t>General Student Advisory Services: </a:t>
            </a:r>
            <a:r>
              <a:rPr lang="en-US" sz="2400" dirty="0">
                <a:ea typeface="ＭＳ Ｐゴシック" charset="0"/>
                <a:cs typeface="ＭＳ Ｐゴシック" charset="0"/>
                <a:hlinkClick r:id="rId5"/>
              </a:rPr>
              <a:t>http://www.studienberatung.uzh.ch/en.html</a:t>
            </a:r>
            <a:r>
              <a:rPr lang="en-US" sz="2400" dirty="0">
                <a:ea typeface="ＭＳ Ｐゴシック" charset="0"/>
                <a:cs typeface="ＭＳ Ｐゴシック" charset="0"/>
              </a:rPr>
              <a:t>  </a:t>
            </a:r>
          </a:p>
        </p:txBody>
      </p:sp>
    </p:spTree>
    <p:extLst>
      <p:ext uri="{BB962C8B-B14F-4D97-AF65-F5344CB8AC3E}">
        <p14:creationId xmlns:p14="http://schemas.microsoft.com/office/powerpoint/2010/main" val="721678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4831572" y="1443136"/>
            <a:ext cx="4442079" cy="376098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736122" y="1443136"/>
            <a:ext cx="8537529" cy="482047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9395460" y="266393"/>
            <a:ext cx="2308860" cy="411043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41405" y="852437"/>
            <a:ext cx="10612395" cy="607178"/>
          </a:xfrm>
        </p:spPr>
        <p:txBody>
          <a:bodyPr/>
          <a:lstStyle/>
          <a:p>
            <a:r>
              <a:rPr lang="en-US" dirty="0"/>
              <a:t>International Contacts: Exchange</a:t>
            </a:r>
          </a:p>
        </p:txBody>
      </p:sp>
      <p:sp>
        <p:nvSpPr>
          <p:cNvPr id="3" name="Content Placeholder 2"/>
          <p:cNvSpPr>
            <a:spLocks noGrp="1"/>
          </p:cNvSpPr>
          <p:nvPr>
            <p:ph idx="1"/>
          </p:nvPr>
        </p:nvSpPr>
        <p:spPr>
          <a:xfrm>
            <a:off x="2667541" y="272232"/>
            <a:ext cx="6507372" cy="450341"/>
          </a:xfrm>
          <a:solidFill>
            <a:schemeClr val="accent2">
              <a:lumMod val="20000"/>
              <a:lumOff val="80000"/>
            </a:schemeClr>
          </a:solidFill>
        </p:spPr>
        <p:txBody>
          <a:bodyP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200" dirty="0"/>
              <a:t>+ faculty- and university-wide agreements</a:t>
            </a:r>
          </a:p>
        </p:txBody>
      </p:sp>
      <p:pic>
        <p:nvPicPr>
          <p:cNvPr id="5" name="Picture 2" descr="mage result for aberde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465" y="1534281"/>
            <a:ext cx="1827076" cy="1218051"/>
          </a:xfrm>
          <a:prstGeom prst="rect">
            <a:avLst/>
          </a:prstGeom>
          <a:noFill/>
          <a:ln>
            <a:solidFill>
              <a:schemeClr val="bg1">
                <a:lumMod val="65000"/>
              </a:schemeClr>
            </a:solidFill>
          </a:ln>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40465" y="2691948"/>
            <a:ext cx="1728192" cy="369332"/>
          </a:xfrm>
          <a:prstGeom prst="rect">
            <a:avLst/>
          </a:prstGeom>
          <a:noFill/>
        </p:spPr>
        <p:txBody>
          <a:bodyPr wrap="square" rtlCol="0">
            <a:spAutoFit/>
          </a:bodyPr>
          <a:lstStyle/>
          <a:p>
            <a:pPr algn="ctr"/>
            <a:r>
              <a:rPr lang="en-US" dirty="0">
                <a:latin typeface="Arial" charset="0"/>
                <a:ea typeface="Arial" charset="0"/>
                <a:cs typeface="Arial" charset="0"/>
              </a:rPr>
              <a:t>Aberdeen</a:t>
            </a:r>
          </a:p>
        </p:txBody>
      </p:sp>
      <p:sp>
        <p:nvSpPr>
          <p:cNvPr id="7" name="TextBox 6"/>
          <p:cNvSpPr txBox="1"/>
          <p:nvPr/>
        </p:nvSpPr>
        <p:spPr>
          <a:xfrm>
            <a:off x="3000705" y="2691948"/>
            <a:ext cx="1728192" cy="369332"/>
          </a:xfrm>
          <a:prstGeom prst="rect">
            <a:avLst/>
          </a:prstGeom>
          <a:noFill/>
        </p:spPr>
        <p:txBody>
          <a:bodyPr wrap="square" rtlCol="0">
            <a:spAutoFit/>
          </a:bodyPr>
          <a:lstStyle/>
          <a:p>
            <a:pPr algn="ctr"/>
            <a:r>
              <a:rPr lang="en-US" dirty="0">
                <a:latin typeface="Arial" charset="0"/>
                <a:ea typeface="Arial" charset="0"/>
                <a:cs typeface="Arial" charset="0"/>
              </a:rPr>
              <a:t>Manchester</a:t>
            </a:r>
          </a:p>
        </p:txBody>
      </p:sp>
      <p:sp>
        <p:nvSpPr>
          <p:cNvPr id="8" name="TextBox 7"/>
          <p:cNvSpPr txBox="1"/>
          <p:nvPr/>
        </p:nvSpPr>
        <p:spPr>
          <a:xfrm>
            <a:off x="5160945" y="2691948"/>
            <a:ext cx="1728192" cy="369332"/>
          </a:xfrm>
          <a:prstGeom prst="rect">
            <a:avLst/>
          </a:prstGeom>
          <a:noFill/>
        </p:spPr>
        <p:txBody>
          <a:bodyPr wrap="square" rtlCol="0">
            <a:spAutoFit/>
          </a:bodyPr>
          <a:lstStyle/>
          <a:p>
            <a:pPr algn="ctr"/>
            <a:r>
              <a:rPr lang="en-US" dirty="0">
                <a:latin typeface="Arial" charset="0"/>
                <a:ea typeface="Arial" charset="0"/>
                <a:cs typeface="Arial" charset="0"/>
              </a:rPr>
              <a:t>Plymouth</a:t>
            </a:r>
          </a:p>
        </p:txBody>
      </p:sp>
      <p:sp>
        <p:nvSpPr>
          <p:cNvPr id="9" name="TextBox 8"/>
          <p:cNvSpPr txBox="1"/>
          <p:nvPr/>
        </p:nvSpPr>
        <p:spPr>
          <a:xfrm>
            <a:off x="7321185" y="2691948"/>
            <a:ext cx="1728192" cy="369332"/>
          </a:xfrm>
          <a:prstGeom prst="rect">
            <a:avLst/>
          </a:prstGeom>
          <a:noFill/>
        </p:spPr>
        <p:txBody>
          <a:bodyPr wrap="square" rtlCol="0">
            <a:spAutoFit/>
          </a:bodyPr>
          <a:lstStyle/>
          <a:p>
            <a:pPr algn="ctr"/>
            <a:r>
              <a:rPr lang="en-US" dirty="0">
                <a:latin typeface="Arial" charset="0"/>
                <a:ea typeface="Arial" charset="0"/>
                <a:cs typeface="Arial" charset="0"/>
              </a:rPr>
              <a:t>Sheffield</a:t>
            </a:r>
          </a:p>
        </p:txBody>
      </p:sp>
      <p:sp>
        <p:nvSpPr>
          <p:cNvPr id="10" name="TextBox 9"/>
          <p:cNvSpPr txBox="1"/>
          <p:nvPr/>
        </p:nvSpPr>
        <p:spPr>
          <a:xfrm>
            <a:off x="3006150" y="4311876"/>
            <a:ext cx="1728192" cy="369332"/>
          </a:xfrm>
          <a:prstGeom prst="rect">
            <a:avLst/>
          </a:prstGeom>
          <a:noFill/>
        </p:spPr>
        <p:txBody>
          <a:bodyPr wrap="square" rtlCol="0">
            <a:spAutoFit/>
          </a:bodyPr>
          <a:lstStyle/>
          <a:p>
            <a:pPr algn="ctr"/>
            <a:r>
              <a:rPr lang="en-US" dirty="0">
                <a:latin typeface="Arial" charset="0"/>
                <a:ea typeface="Arial" charset="0"/>
                <a:cs typeface="Arial" charset="0"/>
              </a:rPr>
              <a:t>Barcelona</a:t>
            </a:r>
          </a:p>
        </p:txBody>
      </p:sp>
      <p:sp>
        <p:nvSpPr>
          <p:cNvPr id="11" name="TextBox 10"/>
          <p:cNvSpPr txBox="1"/>
          <p:nvPr/>
        </p:nvSpPr>
        <p:spPr>
          <a:xfrm>
            <a:off x="7326631" y="4311876"/>
            <a:ext cx="1728192" cy="369332"/>
          </a:xfrm>
          <a:prstGeom prst="rect">
            <a:avLst/>
          </a:prstGeom>
          <a:noFill/>
        </p:spPr>
        <p:txBody>
          <a:bodyPr wrap="square" rtlCol="0">
            <a:spAutoFit/>
          </a:bodyPr>
          <a:lstStyle/>
          <a:p>
            <a:pPr algn="ctr"/>
            <a:r>
              <a:rPr lang="en-US" dirty="0">
                <a:latin typeface="Arial" charset="0"/>
                <a:ea typeface="Arial" charset="0"/>
                <a:cs typeface="Arial" charset="0"/>
              </a:rPr>
              <a:t>Helsinki</a:t>
            </a:r>
          </a:p>
        </p:txBody>
      </p:sp>
      <p:sp>
        <p:nvSpPr>
          <p:cNvPr id="12" name="TextBox 11"/>
          <p:cNvSpPr txBox="1"/>
          <p:nvPr/>
        </p:nvSpPr>
        <p:spPr>
          <a:xfrm>
            <a:off x="878280" y="5912988"/>
            <a:ext cx="1728192" cy="369332"/>
          </a:xfrm>
          <a:prstGeom prst="rect">
            <a:avLst/>
          </a:prstGeom>
          <a:noFill/>
        </p:spPr>
        <p:txBody>
          <a:bodyPr wrap="square" rtlCol="0">
            <a:spAutoFit/>
          </a:bodyPr>
          <a:lstStyle/>
          <a:p>
            <a:pPr algn="ctr"/>
            <a:r>
              <a:rPr lang="en-US" dirty="0">
                <a:latin typeface="Arial" charset="0"/>
                <a:ea typeface="Arial" charset="0"/>
                <a:cs typeface="Arial" charset="0"/>
              </a:rPr>
              <a:t>Jena</a:t>
            </a:r>
          </a:p>
        </p:txBody>
      </p:sp>
      <p:sp>
        <p:nvSpPr>
          <p:cNvPr id="13" name="TextBox 12"/>
          <p:cNvSpPr txBox="1"/>
          <p:nvPr/>
        </p:nvSpPr>
        <p:spPr>
          <a:xfrm>
            <a:off x="3055589" y="5894280"/>
            <a:ext cx="1728192" cy="369332"/>
          </a:xfrm>
          <a:prstGeom prst="rect">
            <a:avLst/>
          </a:prstGeom>
          <a:noFill/>
        </p:spPr>
        <p:txBody>
          <a:bodyPr wrap="square" rtlCol="0">
            <a:spAutoFit/>
          </a:bodyPr>
          <a:lstStyle/>
          <a:p>
            <a:pPr algn="ctr"/>
            <a:r>
              <a:rPr lang="en-US" dirty="0">
                <a:latin typeface="Arial" charset="0"/>
                <a:ea typeface="Arial" charset="0"/>
                <a:cs typeface="Arial" charset="0"/>
              </a:rPr>
              <a:t>Tampere</a:t>
            </a:r>
          </a:p>
        </p:txBody>
      </p:sp>
      <p:sp>
        <p:nvSpPr>
          <p:cNvPr id="14" name="TextBox 13"/>
          <p:cNvSpPr txBox="1"/>
          <p:nvPr/>
        </p:nvSpPr>
        <p:spPr>
          <a:xfrm>
            <a:off x="5161919" y="5921841"/>
            <a:ext cx="1827076" cy="369332"/>
          </a:xfrm>
          <a:prstGeom prst="rect">
            <a:avLst/>
          </a:prstGeom>
          <a:noFill/>
        </p:spPr>
        <p:txBody>
          <a:bodyPr wrap="square" rtlCol="0">
            <a:spAutoFit/>
          </a:bodyPr>
          <a:lstStyle/>
          <a:p>
            <a:pPr algn="ctr"/>
            <a:r>
              <a:rPr lang="en-US" dirty="0">
                <a:latin typeface="Arial" charset="0"/>
                <a:ea typeface="Arial" charset="0"/>
                <a:cs typeface="Arial" charset="0"/>
              </a:rPr>
              <a:t>Vienna</a:t>
            </a:r>
          </a:p>
        </p:txBody>
      </p:sp>
      <p:pic>
        <p:nvPicPr>
          <p:cNvPr id="15" name="Picture 10" descr="mage result for tampere"/>
          <p:cNvPicPr>
            <a:picLocks noChangeAspect="1" noChangeArrowheads="1"/>
          </p:cNvPicPr>
          <p:nvPr/>
        </p:nvPicPr>
        <p:blipFill rotWithShape="1">
          <a:blip r:embed="rId3">
            <a:extLst>
              <a:ext uri="{28A0092B-C50C-407E-A947-70E740481C1C}">
                <a14:useLocalDpi xmlns:a14="http://schemas.microsoft.com/office/drawing/2010/main" val="0"/>
              </a:ext>
            </a:extLst>
          </a:blip>
          <a:srcRect t="7625" b="3824"/>
          <a:stretch/>
        </p:blipFill>
        <p:spPr bwMode="auto">
          <a:xfrm>
            <a:off x="3009939" y="4733809"/>
            <a:ext cx="1827076" cy="1218051"/>
          </a:xfrm>
          <a:prstGeom prst="rect">
            <a:avLst/>
          </a:prstGeom>
          <a:noFill/>
          <a:ln>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16" name="Picture 15" descr="ttps://lonelyplanetimages.imgix.net/mastheads/stock-photo-st-stephens-church-112868985.jpg?sharp=10&amp;vi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1919" y="4733810"/>
            <a:ext cx="1827076" cy="1218051"/>
          </a:xfrm>
          <a:prstGeom prst="rect">
            <a:avLst/>
          </a:prstGeom>
          <a:noFill/>
          <a:ln>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17" name="Picture 18" descr="mage result for manchester"/>
          <p:cNvPicPr>
            <a:picLocks noChangeAspect="1" noChangeArrowheads="1"/>
          </p:cNvPicPr>
          <p:nvPr/>
        </p:nvPicPr>
        <p:blipFill rotWithShape="1">
          <a:blip r:embed="rId5">
            <a:extLst>
              <a:ext uri="{28A0092B-C50C-407E-A947-70E740481C1C}">
                <a14:useLocalDpi xmlns:a14="http://schemas.microsoft.com/office/drawing/2010/main" val="0"/>
              </a:ext>
            </a:extLst>
          </a:blip>
          <a:srcRect l="452" t="3405" b="5989"/>
          <a:stretch/>
        </p:blipFill>
        <p:spPr bwMode="auto">
          <a:xfrm>
            <a:off x="3008965" y="1534282"/>
            <a:ext cx="1814348" cy="1206000"/>
          </a:xfrm>
          <a:prstGeom prst="rect">
            <a:avLst/>
          </a:prstGeom>
          <a:noFill/>
          <a:ln>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18" name="Picture 20" descr="mage result for plymouth britain"/>
          <p:cNvPicPr>
            <a:picLocks noChangeAspect="1" noChangeArrowheads="1"/>
          </p:cNvPicPr>
          <p:nvPr/>
        </p:nvPicPr>
        <p:blipFill rotWithShape="1">
          <a:blip r:embed="rId6">
            <a:extLst>
              <a:ext uri="{28A0092B-C50C-407E-A947-70E740481C1C}">
                <a14:useLocalDpi xmlns:a14="http://schemas.microsoft.com/office/drawing/2010/main" val="0"/>
              </a:ext>
            </a:extLst>
          </a:blip>
          <a:srcRect r="7108"/>
          <a:stretch/>
        </p:blipFill>
        <p:spPr bwMode="auto">
          <a:xfrm>
            <a:off x="5136538" y="1534280"/>
            <a:ext cx="1851484" cy="1218051"/>
          </a:xfrm>
          <a:prstGeom prst="rect">
            <a:avLst/>
          </a:prstGeom>
          <a:noFill/>
          <a:ln>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19" name="Picture 22" descr="mage result for sheffield"/>
          <p:cNvPicPr>
            <a:picLocks noChangeAspect="1" noChangeArrowheads="1"/>
          </p:cNvPicPr>
          <p:nvPr/>
        </p:nvPicPr>
        <p:blipFill rotWithShape="1">
          <a:blip r:embed="rId7">
            <a:extLst>
              <a:ext uri="{28A0092B-C50C-407E-A947-70E740481C1C}">
                <a14:useLocalDpi xmlns:a14="http://schemas.microsoft.com/office/drawing/2010/main" val="0"/>
              </a:ext>
            </a:extLst>
          </a:blip>
          <a:srcRect t="12116" b="1014"/>
          <a:stretch/>
        </p:blipFill>
        <p:spPr bwMode="auto">
          <a:xfrm>
            <a:off x="7321920" y="1528195"/>
            <a:ext cx="1825606" cy="1224136"/>
          </a:xfrm>
          <a:prstGeom prst="rect">
            <a:avLst/>
          </a:prstGeom>
          <a:noFill/>
          <a:ln>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20" name="Picture 26" descr="mage result for barcelona"/>
          <p:cNvPicPr>
            <a:picLocks noChangeAspect="1" noChangeArrowheads="1"/>
          </p:cNvPicPr>
          <p:nvPr/>
        </p:nvPicPr>
        <p:blipFill rotWithShape="1">
          <a:blip r:embed="rId8">
            <a:extLst>
              <a:ext uri="{28A0092B-C50C-407E-A947-70E740481C1C}">
                <a14:useLocalDpi xmlns:a14="http://schemas.microsoft.com/office/drawing/2010/main" val="0"/>
              </a:ext>
            </a:extLst>
          </a:blip>
          <a:srcRect r="12908"/>
          <a:stretch/>
        </p:blipFill>
        <p:spPr bwMode="auto">
          <a:xfrm>
            <a:off x="3006151" y="3124338"/>
            <a:ext cx="1827076" cy="1252489"/>
          </a:xfrm>
          <a:prstGeom prst="rect">
            <a:avLst/>
          </a:prstGeom>
          <a:noFill/>
          <a:ln>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21" name="Picture 28" descr="mage result for helsinki"/>
          <p:cNvPicPr>
            <a:picLocks noChangeAspect="1" noChangeArrowheads="1"/>
          </p:cNvPicPr>
          <p:nvPr/>
        </p:nvPicPr>
        <p:blipFill rotWithShape="1">
          <a:blip r:embed="rId9">
            <a:extLst>
              <a:ext uri="{28A0092B-C50C-407E-A947-70E740481C1C}">
                <a14:useLocalDpi xmlns:a14="http://schemas.microsoft.com/office/drawing/2010/main" val="0"/>
              </a:ext>
            </a:extLst>
          </a:blip>
          <a:srcRect r="17022"/>
          <a:stretch/>
        </p:blipFill>
        <p:spPr bwMode="auto">
          <a:xfrm>
            <a:off x="7325020" y="3128607"/>
            <a:ext cx="1828688" cy="1248220"/>
          </a:xfrm>
          <a:prstGeom prst="rect">
            <a:avLst/>
          </a:prstGeom>
          <a:noFill/>
          <a:ln>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22" name="Picture 30" descr="mage result for jena"/>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8280" y="4737333"/>
            <a:ext cx="1827076" cy="1228721"/>
          </a:xfrm>
          <a:prstGeom prst="rect">
            <a:avLst/>
          </a:prstGeom>
          <a:noFill/>
          <a:ln>
            <a:solidFill>
              <a:schemeClr val="bg1">
                <a:lumMod val="65000"/>
              </a:schemeClr>
            </a:solidFill>
          </a:ln>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5221187" y="4311875"/>
            <a:ext cx="1728192" cy="369332"/>
          </a:xfrm>
          <a:prstGeom prst="rect">
            <a:avLst/>
          </a:prstGeom>
          <a:noFill/>
        </p:spPr>
        <p:txBody>
          <a:bodyPr wrap="square" rtlCol="0">
            <a:spAutoFit/>
          </a:bodyPr>
          <a:lstStyle/>
          <a:p>
            <a:pPr algn="ctr"/>
            <a:r>
              <a:rPr lang="en-US">
                <a:latin typeface="Arial" charset="0"/>
                <a:ea typeface="Arial" charset="0"/>
                <a:cs typeface="Arial" charset="0"/>
              </a:rPr>
              <a:t>Cluj</a:t>
            </a:r>
            <a:endParaRPr lang="en-US" dirty="0">
              <a:latin typeface="Arial" charset="0"/>
              <a:ea typeface="Arial" charset="0"/>
              <a:cs typeface="Arial" charset="0"/>
            </a:endParaRPr>
          </a:p>
        </p:txBody>
      </p:sp>
      <p:pic>
        <p:nvPicPr>
          <p:cNvPr id="24" name="Picture 2" descr="ttps://cache-graphicslib.viator.com/graphicslib/thumbs360x240/12254/SITours/half-day-cluj-napoca-city-to"/>
          <p:cNvPicPr>
            <a:picLocks noChangeAspect="1" noChangeArrowheads="1"/>
          </p:cNvPicPr>
          <p:nvPr/>
        </p:nvPicPr>
        <p:blipFill rotWithShape="1">
          <a:blip r:embed="rId11">
            <a:extLst>
              <a:ext uri="{28A0092B-C50C-407E-A947-70E740481C1C}">
                <a14:useLocalDpi xmlns:a14="http://schemas.microsoft.com/office/drawing/2010/main" val="0"/>
              </a:ext>
            </a:extLst>
          </a:blip>
          <a:srcRect l="2807" r="2667"/>
          <a:stretch/>
        </p:blipFill>
        <p:spPr bwMode="auto">
          <a:xfrm>
            <a:off x="5177325" y="3113443"/>
            <a:ext cx="1811674" cy="1263384"/>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9542560" y="2080288"/>
            <a:ext cx="2068884" cy="369332"/>
          </a:xfrm>
          <a:prstGeom prst="rect">
            <a:avLst/>
          </a:prstGeom>
          <a:noFill/>
        </p:spPr>
        <p:txBody>
          <a:bodyPr wrap="square" rtlCol="0">
            <a:spAutoFit/>
          </a:bodyPr>
          <a:lstStyle/>
          <a:p>
            <a:pPr algn="ctr"/>
            <a:r>
              <a:rPr lang="en-US" dirty="0">
                <a:latin typeface="Arial" charset="0"/>
                <a:ea typeface="Arial" charset="0"/>
                <a:cs typeface="Arial" charset="0"/>
              </a:rPr>
              <a:t>Halifax (Canada)</a:t>
            </a:r>
          </a:p>
        </p:txBody>
      </p:sp>
      <p:sp>
        <p:nvSpPr>
          <p:cNvPr id="26" name="TextBox 25"/>
          <p:cNvSpPr txBox="1"/>
          <p:nvPr/>
        </p:nvSpPr>
        <p:spPr>
          <a:xfrm>
            <a:off x="9652659" y="3716821"/>
            <a:ext cx="1728192" cy="646331"/>
          </a:xfrm>
          <a:prstGeom prst="rect">
            <a:avLst/>
          </a:prstGeom>
          <a:noFill/>
        </p:spPr>
        <p:txBody>
          <a:bodyPr wrap="square" rtlCol="0">
            <a:spAutoFit/>
          </a:bodyPr>
          <a:lstStyle/>
          <a:p>
            <a:pPr algn="ctr"/>
            <a:r>
              <a:rPr lang="en-US" dirty="0">
                <a:latin typeface="Arial" charset="0"/>
                <a:ea typeface="Arial" charset="0"/>
                <a:cs typeface="Arial" charset="0"/>
              </a:rPr>
              <a:t>Auckland</a:t>
            </a:r>
          </a:p>
          <a:p>
            <a:pPr algn="ctr"/>
            <a:r>
              <a:rPr lang="en-US" dirty="0">
                <a:latin typeface="Arial" charset="0"/>
                <a:ea typeface="Arial" charset="0"/>
                <a:cs typeface="Arial" charset="0"/>
              </a:rPr>
              <a:t>(New Zealand)</a:t>
            </a:r>
          </a:p>
        </p:txBody>
      </p:sp>
      <p:pic>
        <p:nvPicPr>
          <p:cNvPr id="27" name="Picture 26"/>
          <p:cNvPicPr>
            <a:picLocks noChangeAspect="1"/>
          </p:cNvPicPr>
          <p:nvPr/>
        </p:nvPicPr>
        <p:blipFill rotWithShape="1">
          <a:blip r:embed="rId12"/>
          <a:srcRect l="26481" r="8723"/>
          <a:stretch/>
        </p:blipFill>
        <p:spPr>
          <a:xfrm>
            <a:off x="9624172" y="902823"/>
            <a:ext cx="1828688" cy="1240604"/>
          </a:xfrm>
          <a:prstGeom prst="rect">
            <a:avLst/>
          </a:prstGeom>
        </p:spPr>
      </p:pic>
      <p:pic>
        <p:nvPicPr>
          <p:cNvPr id="28" name="Picture 27"/>
          <p:cNvPicPr>
            <a:picLocks noChangeAspect="1"/>
          </p:cNvPicPr>
          <p:nvPr/>
        </p:nvPicPr>
        <p:blipFill rotWithShape="1">
          <a:blip r:embed="rId13"/>
          <a:srcRect l="3674" t="1076" r="13527" b="-1076"/>
          <a:stretch/>
        </p:blipFill>
        <p:spPr>
          <a:xfrm>
            <a:off x="9644090" y="2514395"/>
            <a:ext cx="1842604" cy="1236335"/>
          </a:xfrm>
          <a:prstGeom prst="rect">
            <a:avLst/>
          </a:prstGeom>
        </p:spPr>
      </p:pic>
      <p:sp>
        <p:nvSpPr>
          <p:cNvPr id="30" name="TextBox 29"/>
          <p:cNvSpPr txBox="1"/>
          <p:nvPr/>
        </p:nvSpPr>
        <p:spPr>
          <a:xfrm>
            <a:off x="9504074" y="369106"/>
            <a:ext cx="2068884" cy="369332"/>
          </a:xfrm>
          <a:prstGeom prst="rect">
            <a:avLst/>
          </a:prstGeom>
          <a:solidFill>
            <a:schemeClr val="accent1">
              <a:lumMod val="40000"/>
              <a:lumOff val="60000"/>
            </a:schemeClr>
          </a:solidFill>
        </p:spPr>
        <p:txBody>
          <a:bodyPr wrap="square" rtlCol="0">
            <a:spAutoFit/>
          </a:bodyPr>
          <a:lstStyle/>
          <a:p>
            <a:pPr algn="ctr"/>
            <a:r>
              <a:rPr lang="en-US" b="1" dirty="0">
                <a:latin typeface="Arial" charset="0"/>
                <a:ea typeface="Arial" charset="0"/>
                <a:cs typeface="Arial" charset="0"/>
              </a:rPr>
              <a:t>Outside Europe</a:t>
            </a:r>
          </a:p>
        </p:txBody>
      </p:sp>
      <p:sp>
        <p:nvSpPr>
          <p:cNvPr id="33" name="TextBox 32"/>
          <p:cNvSpPr txBox="1"/>
          <p:nvPr/>
        </p:nvSpPr>
        <p:spPr>
          <a:xfrm>
            <a:off x="736123" y="6404951"/>
            <a:ext cx="10136924" cy="369332"/>
          </a:xfrm>
          <a:prstGeom prst="rect">
            <a:avLst/>
          </a:prstGeom>
          <a:solidFill>
            <a:schemeClr val="accent6">
              <a:lumMod val="40000"/>
              <a:lumOff val="60000"/>
            </a:schemeClr>
          </a:solidFill>
        </p:spPr>
        <p:txBody>
          <a:bodyPr wrap="square" rtlCol="0">
            <a:spAutoFit/>
          </a:bodyPr>
          <a:lstStyle/>
          <a:p>
            <a:pPr algn="ctr"/>
            <a:r>
              <a:rPr lang="en-US" b="1" dirty="0">
                <a:latin typeface="Arial" charset="0"/>
                <a:ea typeface="Arial" charset="0"/>
                <a:cs typeface="Arial" charset="0"/>
              </a:rPr>
              <a:t>European Partners</a:t>
            </a:r>
          </a:p>
        </p:txBody>
      </p:sp>
      <p:sp>
        <p:nvSpPr>
          <p:cNvPr id="34" name="TextBox 33">
            <a:extLst>
              <a:ext uri="{FF2B5EF4-FFF2-40B4-BE49-F238E27FC236}">
                <a16:creationId xmlns:a16="http://schemas.microsoft.com/office/drawing/2014/main" id="{A9419C8C-5BE2-0749-8F45-E6C4525D0834}"/>
              </a:ext>
            </a:extLst>
          </p:cNvPr>
          <p:cNvSpPr txBox="1"/>
          <p:nvPr/>
        </p:nvSpPr>
        <p:spPr>
          <a:xfrm>
            <a:off x="900706" y="4335323"/>
            <a:ext cx="1728192" cy="369332"/>
          </a:xfrm>
          <a:prstGeom prst="rect">
            <a:avLst/>
          </a:prstGeom>
          <a:noFill/>
        </p:spPr>
        <p:txBody>
          <a:bodyPr wrap="square" rtlCol="0">
            <a:spAutoFit/>
          </a:bodyPr>
          <a:lstStyle/>
          <a:p>
            <a:pPr algn="ctr"/>
            <a:r>
              <a:rPr lang="en-US" dirty="0">
                <a:latin typeface="Arial" charset="0"/>
                <a:ea typeface="Arial" charset="0"/>
                <a:cs typeface="Arial" charset="0"/>
              </a:rPr>
              <a:t>Dublin</a:t>
            </a:r>
          </a:p>
        </p:txBody>
      </p:sp>
      <p:pic>
        <p:nvPicPr>
          <p:cNvPr id="1026" name="Picture 2" descr="Image result for dublin">
            <a:extLst>
              <a:ext uri="{FF2B5EF4-FFF2-40B4-BE49-F238E27FC236}">
                <a16:creationId xmlns:a16="http://schemas.microsoft.com/office/drawing/2014/main" id="{4EE5EE46-C036-7843-8C39-EDBC5CF4956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4786" y="3128631"/>
            <a:ext cx="1873448" cy="1248195"/>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BE1B41CB-F09C-C846-A904-2E1134699AEC}"/>
              </a:ext>
            </a:extLst>
          </p:cNvPr>
          <p:cNvSpPr txBox="1"/>
          <p:nvPr/>
        </p:nvSpPr>
        <p:spPr>
          <a:xfrm>
            <a:off x="7328916" y="5922381"/>
            <a:ext cx="1827076" cy="369332"/>
          </a:xfrm>
          <a:prstGeom prst="rect">
            <a:avLst/>
          </a:prstGeom>
          <a:noFill/>
        </p:spPr>
        <p:txBody>
          <a:bodyPr wrap="square" rtlCol="0">
            <a:spAutoFit/>
          </a:bodyPr>
          <a:lstStyle/>
          <a:p>
            <a:pPr algn="ctr"/>
            <a:r>
              <a:rPr lang="en-US" dirty="0">
                <a:latin typeface="Arial" charset="0"/>
                <a:ea typeface="Arial" charset="0"/>
                <a:cs typeface="Arial" charset="0"/>
              </a:rPr>
              <a:t>London</a:t>
            </a:r>
          </a:p>
        </p:txBody>
      </p:sp>
      <p:pic>
        <p:nvPicPr>
          <p:cNvPr id="4" name="Picture 2" descr="https://upload.wikimedia.org/wikipedia/commons/thumb/8/87/Palace_of_Westminster_from_the_dome_on_Methodist_Central_Hall.jpg/1000px-Palace_of_Westminster_from_the_dome_on_Methodist_Central_Hall.jpg">
            <a:extLst>
              <a:ext uri="{FF2B5EF4-FFF2-40B4-BE49-F238E27FC236}">
                <a16:creationId xmlns:a16="http://schemas.microsoft.com/office/drawing/2014/main" id="{D8FA5395-C079-6545-8483-76B11AE57B57}"/>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r="2439"/>
          <a:stretch/>
        </p:blipFill>
        <p:spPr bwMode="auto">
          <a:xfrm>
            <a:off x="7313899" y="4706703"/>
            <a:ext cx="1842093" cy="1259352"/>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37">
            <a:extLst>
              <a:ext uri="{FF2B5EF4-FFF2-40B4-BE49-F238E27FC236}">
                <a16:creationId xmlns:a16="http://schemas.microsoft.com/office/drawing/2014/main" id="{ACF91EC0-BF41-F742-B1CF-43023140A01D}"/>
              </a:ext>
            </a:extLst>
          </p:cNvPr>
          <p:cNvSpPr/>
          <p:nvPr/>
        </p:nvSpPr>
        <p:spPr>
          <a:xfrm>
            <a:off x="9171008" y="4506690"/>
            <a:ext cx="2533312" cy="175692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21E844DF-69C5-F54D-8624-58DDCE5493DE}"/>
              </a:ext>
            </a:extLst>
          </p:cNvPr>
          <p:cNvSpPr txBox="1"/>
          <p:nvPr/>
        </p:nvSpPr>
        <p:spPr>
          <a:xfrm>
            <a:off x="9465879" y="5883041"/>
            <a:ext cx="1931110" cy="369332"/>
          </a:xfrm>
          <a:prstGeom prst="rect">
            <a:avLst/>
          </a:prstGeom>
          <a:noFill/>
        </p:spPr>
        <p:txBody>
          <a:bodyPr wrap="square" rtlCol="0">
            <a:spAutoFit/>
          </a:bodyPr>
          <a:lstStyle/>
          <a:p>
            <a:pPr algn="ctr"/>
            <a:r>
              <a:rPr lang="en-US" dirty="0">
                <a:latin typeface="Arial" charset="0"/>
                <a:ea typeface="Arial" charset="0"/>
                <a:cs typeface="Arial" charset="0"/>
              </a:rPr>
              <a:t>Warwick</a:t>
            </a:r>
          </a:p>
        </p:txBody>
      </p:sp>
      <p:pic>
        <p:nvPicPr>
          <p:cNvPr id="1028" name="Picture 4" descr="https://upload.wikimedia.org/wikipedia/commons/3/31/Warwick_overview_from_the_castle.jpg">
            <a:extLst>
              <a:ext uri="{FF2B5EF4-FFF2-40B4-BE49-F238E27FC236}">
                <a16:creationId xmlns:a16="http://schemas.microsoft.com/office/drawing/2014/main" id="{5BE57C58-9F23-E64A-96F0-40099F542932}"/>
              </a:ext>
            </a:extLst>
          </p:cNvPr>
          <p:cNvPicPr>
            <a:picLocks noChangeAspect="1" noChangeArrowheads="1"/>
          </p:cNvPicPr>
          <p:nvPr/>
        </p:nvPicPr>
        <p:blipFill rotWithShape="1">
          <a:blip r:embed="rId16">
            <a:extLst>
              <a:ext uri="{28A0092B-C50C-407E-A947-70E740481C1C}">
                <a14:useLocalDpi xmlns:a14="http://schemas.microsoft.com/office/drawing/2010/main" val="0"/>
              </a:ext>
            </a:extLst>
          </a:blip>
          <a:srcRect b="5418"/>
          <a:stretch/>
        </p:blipFill>
        <p:spPr bwMode="auto">
          <a:xfrm>
            <a:off x="9486689" y="4712262"/>
            <a:ext cx="1910300" cy="1209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2157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9D9DB3D-FD25-6948-99A0-4BDA8C894232}"/>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6199642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Study Abroad</a:t>
            </a:r>
          </a:p>
        </p:txBody>
      </p:sp>
      <p:sp>
        <p:nvSpPr>
          <p:cNvPr id="4" name="Rectangle 13"/>
          <p:cNvSpPr txBox="1">
            <a:spLocks noChangeArrowheads="1"/>
          </p:cNvSpPr>
          <p:nvPr/>
        </p:nvSpPr>
        <p:spPr bwMode="auto">
          <a:xfrm>
            <a:off x="900114" y="1820085"/>
            <a:ext cx="5486831" cy="3977465"/>
          </a:xfrm>
          <a:prstGeom prst="rect">
            <a:avLst/>
          </a:prstGeom>
          <a:solidFill>
            <a:srgbClr val="DEEFFF"/>
          </a:solidFill>
          <a:ln>
            <a:noFill/>
          </a:ln>
          <a:effectLst/>
          <a:extLst>
            <a:ext uri="{FAA26D3D-D897-4be2-8F04-BA451C77F1D7}">
              <ma14:placeholderFlag xmlns:ma14="http://schemas.microsoft.com/office/mac/drawingml/2011/main" xmlns="" val="1"/>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46800" rIns="0" bIns="0" numCol="1" anchor="t" anchorCtr="1"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ea typeface="Arial" charset="0"/>
                <a:cs typeface="+mn-cs"/>
              </a:defRPr>
            </a:lvl9pPr>
          </a:lstStyle>
          <a:p>
            <a:pPr marL="436563" indent="-342900">
              <a:spcAft>
                <a:spcPts val="600"/>
              </a:spcAft>
              <a:buFont typeface="Arial"/>
              <a:buChar char="•"/>
            </a:pPr>
            <a:r>
              <a:rPr lang="en-GB" sz="2200" dirty="0">
                <a:latin typeface="Arial" charset="0"/>
                <a:ea typeface="Arial" charset="0"/>
                <a:cs typeface="Arial" charset="0"/>
              </a:rPr>
              <a:t>Start planning early </a:t>
            </a:r>
          </a:p>
          <a:p>
            <a:pPr marL="436563" indent="-342900">
              <a:spcAft>
                <a:spcPts val="600"/>
              </a:spcAft>
              <a:buFont typeface="Arial"/>
              <a:buChar char="•"/>
            </a:pPr>
            <a:r>
              <a:rPr lang="en-GB" sz="2200" dirty="0">
                <a:latin typeface="Arial" charset="0"/>
                <a:ea typeface="Arial" charset="0"/>
                <a:cs typeface="Arial" charset="0"/>
              </a:rPr>
              <a:t>Do not plan the stay abroad in the first two semesters of your English studies</a:t>
            </a:r>
          </a:p>
          <a:p>
            <a:pPr marL="436563" indent="-342900">
              <a:spcAft>
                <a:spcPts val="600"/>
              </a:spcAft>
              <a:buFont typeface="Arial"/>
              <a:buChar char="•"/>
            </a:pPr>
            <a:r>
              <a:rPr lang="en-GB" sz="2200" i="1" dirty="0" err="1">
                <a:latin typeface="Arial" charset="0"/>
                <a:ea typeface="Arial" charset="0"/>
                <a:cs typeface="Arial" charset="0"/>
              </a:rPr>
              <a:t>Pflichtkurse</a:t>
            </a:r>
            <a:r>
              <a:rPr lang="en-GB" sz="2200" dirty="0">
                <a:latin typeface="Arial" charset="0"/>
                <a:ea typeface="Arial" charset="0"/>
                <a:cs typeface="Arial" charset="0"/>
              </a:rPr>
              <a:t> must be done in Zurich</a:t>
            </a:r>
          </a:p>
          <a:p>
            <a:pPr marL="436563" indent="-342900">
              <a:spcAft>
                <a:spcPts val="600"/>
              </a:spcAft>
              <a:buFont typeface="Arial"/>
              <a:buChar char="•"/>
            </a:pPr>
            <a:r>
              <a:rPr lang="en-GB" sz="2200" dirty="0">
                <a:latin typeface="Arial" charset="0"/>
                <a:ea typeface="Arial" charset="0"/>
                <a:cs typeface="Arial" charset="0"/>
              </a:rPr>
              <a:t>Discuss your stay abroad beforehand (N. Meyer, </a:t>
            </a:r>
            <a:r>
              <a:rPr lang="en-GB" sz="2200" dirty="0">
                <a:latin typeface="Arial" charset="0"/>
                <a:ea typeface="Arial" charset="0"/>
                <a:cs typeface="Arial" charset="0"/>
                <a:hlinkClick r:id="rId2"/>
              </a:rPr>
              <a:t>studyabroad@es.uzh.ch</a:t>
            </a:r>
            <a:r>
              <a:rPr lang="en-GB" sz="2200" dirty="0">
                <a:latin typeface="Arial" charset="0"/>
                <a:ea typeface="Arial" charset="0"/>
                <a:cs typeface="Arial" charset="0"/>
              </a:rPr>
              <a:t>)</a:t>
            </a:r>
          </a:p>
          <a:p>
            <a:pPr marL="436563" indent="-342900">
              <a:spcAft>
                <a:spcPts val="600"/>
              </a:spcAft>
              <a:buFont typeface="Arial"/>
              <a:buChar char="•"/>
            </a:pPr>
            <a:r>
              <a:rPr lang="en-GB" sz="2200" dirty="0">
                <a:latin typeface="Arial" charset="0"/>
                <a:ea typeface="Arial" charset="0"/>
                <a:cs typeface="Arial" charset="0"/>
              </a:rPr>
              <a:t>International Relations Office: </a:t>
            </a:r>
            <a:r>
              <a:rPr lang="en-GB" sz="2200" dirty="0">
                <a:latin typeface="Arial" charset="0"/>
                <a:ea typeface="Arial" charset="0"/>
                <a:cs typeface="Arial" charset="0"/>
                <a:hlinkClick r:id="rId3"/>
              </a:rPr>
              <a:t>www.int.uzh.ch</a:t>
            </a:r>
          </a:p>
        </p:txBody>
      </p:sp>
      <p:sp>
        <p:nvSpPr>
          <p:cNvPr id="5" name="TextBox 4">
            <a:extLst>
              <a:ext uri="{FF2B5EF4-FFF2-40B4-BE49-F238E27FC236}">
                <a16:creationId xmlns:a16="http://schemas.microsoft.com/office/drawing/2014/main" id="{41D9C9D4-21E5-6B47-9C62-5EEC875729C1}"/>
              </a:ext>
            </a:extLst>
          </p:cNvPr>
          <p:cNvSpPr txBox="1"/>
          <p:nvPr/>
        </p:nvSpPr>
        <p:spPr>
          <a:xfrm>
            <a:off x="7132321" y="2839321"/>
            <a:ext cx="4221479" cy="1477328"/>
          </a:xfrm>
          <a:prstGeom prst="rect">
            <a:avLst/>
          </a:prstGeom>
          <a:solidFill>
            <a:schemeClr val="accent2">
              <a:lumMod val="20000"/>
              <a:lumOff val="80000"/>
            </a:schemeClr>
          </a:solidFill>
        </p:spPr>
        <p:txBody>
          <a:bodyPr wrap="square" rtlCol="0">
            <a:spAutoFit/>
          </a:bodyPr>
          <a:lstStyle/>
          <a:p>
            <a:pPr algn="ctr"/>
            <a:r>
              <a:rPr lang="en-US" sz="3000" b="1" dirty="0">
                <a:solidFill>
                  <a:srgbClr val="FF0000"/>
                </a:solidFill>
                <a:latin typeface="Arial" panose="020B0604020202020204" pitchFamily="34" charset="0"/>
                <a:cs typeface="Arial" panose="020B0604020202020204" pitchFamily="34" charset="0"/>
              </a:rPr>
              <a:t>Study Abroad Information: </a:t>
            </a:r>
          </a:p>
          <a:p>
            <a:pPr algn="ctr"/>
            <a:r>
              <a:rPr lang="en-US" sz="3000" b="1" dirty="0">
                <a:solidFill>
                  <a:srgbClr val="FF0000"/>
                </a:solidFill>
                <a:latin typeface="Arial" panose="020B0604020202020204" pitchFamily="34" charset="0"/>
                <a:cs typeface="Arial" panose="020B0604020202020204" pitchFamily="34" charset="0"/>
              </a:rPr>
              <a:t>October 27, 6 p.m.</a:t>
            </a:r>
          </a:p>
        </p:txBody>
      </p:sp>
    </p:spTree>
    <p:extLst>
      <p:ext uri="{BB962C8B-B14F-4D97-AF65-F5344CB8AC3E}">
        <p14:creationId xmlns:p14="http://schemas.microsoft.com/office/powerpoint/2010/main" val="1550189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ES Alumni Student Fund</a:t>
            </a:r>
          </a:p>
        </p:txBody>
      </p:sp>
      <p:sp>
        <p:nvSpPr>
          <p:cNvPr id="6" name="Content Placeholder 5">
            <a:extLst>
              <a:ext uri="{FF2B5EF4-FFF2-40B4-BE49-F238E27FC236}">
                <a16:creationId xmlns:a16="http://schemas.microsoft.com/office/drawing/2014/main" id="{DB606C34-3D55-A144-97C3-1083EC454FFC}"/>
              </a:ext>
            </a:extLst>
          </p:cNvPr>
          <p:cNvSpPr>
            <a:spLocks noGrp="1"/>
          </p:cNvSpPr>
          <p:nvPr>
            <p:ph idx="1"/>
          </p:nvPr>
        </p:nvSpPr>
        <p:spPr>
          <a:xfrm>
            <a:off x="741405" y="2011679"/>
            <a:ext cx="6656921" cy="3923607"/>
          </a:xfrm>
        </p:spPr>
        <p:txBody>
          <a:bodyPr>
            <a:noAutofit/>
          </a:bodyPr>
          <a:lstStyle/>
          <a:p>
            <a:pPr marL="0" indent="0">
              <a:lnSpc>
                <a:spcPct val="110000"/>
              </a:lnSpc>
              <a:buNone/>
            </a:pPr>
            <a:r>
              <a:rPr lang="en-US" sz="2200" dirty="0"/>
              <a:t>The ES Alumni Student Fund supports academic and study-related projects by Bachelor and Master students of English Literature and/or Linguistics. Examples include:</a:t>
            </a:r>
          </a:p>
          <a:p>
            <a:pPr>
              <a:lnSpc>
                <a:spcPct val="110000"/>
              </a:lnSpc>
            </a:pPr>
            <a:r>
              <a:rPr lang="en-US" sz="2200" dirty="0"/>
              <a:t>student research projects;</a:t>
            </a:r>
          </a:p>
          <a:p>
            <a:pPr>
              <a:lnSpc>
                <a:spcPct val="110000"/>
              </a:lnSpc>
            </a:pPr>
            <a:r>
              <a:rPr lang="en-US" sz="2200" dirty="0"/>
              <a:t>small travel bursaries (e.g. for field work, or to attend an academic conference);</a:t>
            </a:r>
          </a:p>
          <a:p>
            <a:pPr>
              <a:lnSpc>
                <a:spcPct val="110000"/>
              </a:lnSpc>
            </a:pPr>
            <a:r>
              <a:rPr lang="en-US" sz="2200" dirty="0"/>
              <a:t>course-related excursions (max. CHF 50.- per student).</a:t>
            </a:r>
          </a:p>
        </p:txBody>
      </p:sp>
      <p:pic>
        <p:nvPicPr>
          <p:cNvPr id="1026" name="Picture 2" descr="https://www.es.uzh.ch/dam/jcr:3ed8a852-67b2-423d-8ea1-ad7329e4bc1f/English_Chapter_Logo_CMYK.jpg">
            <a:extLst>
              <a:ext uri="{FF2B5EF4-FFF2-40B4-BE49-F238E27FC236}">
                <a16:creationId xmlns:a16="http://schemas.microsoft.com/office/drawing/2014/main" id="{F8145DC8-F956-BF42-802E-DECD369002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2918" y="2998415"/>
            <a:ext cx="3810882" cy="1717378"/>
          </a:xfrm>
          <a:prstGeom prst="rect">
            <a:avLst/>
          </a:prstGeom>
          <a:noFill/>
          <a:ln>
            <a:solidFill>
              <a:schemeClr val="bg1">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99913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EA5CE-1A34-F24D-A432-4FB417F64EEA}"/>
              </a:ext>
            </a:extLst>
          </p:cNvPr>
          <p:cNvSpPr>
            <a:spLocks noGrp="1"/>
          </p:cNvSpPr>
          <p:nvPr>
            <p:ph type="title"/>
          </p:nvPr>
        </p:nvSpPr>
        <p:spPr/>
        <p:txBody>
          <a:bodyPr/>
          <a:lstStyle/>
          <a:p>
            <a:r>
              <a:rPr lang="en-US" altLang="en-US" dirty="0"/>
              <a:t>Language Skills and Cultural Studies</a:t>
            </a:r>
            <a:endParaRPr lang="en-US" dirty="0"/>
          </a:p>
        </p:txBody>
      </p:sp>
      <p:sp>
        <p:nvSpPr>
          <p:cNvPr id="3" name="Content Placeholder 2">
            <a:extLst>
              <a:ext uri="{FF2B5EF4-FFF2-40B4-BE49-F238E27FC236}">
                <a16:creationId xmlns:a16="http://schemas.microsoft.com/office/drawing/2014/main" id="{E2475F2D-583E-804D-B401-4F01299949DF}"/>
              </a:ext>
            </a:extLst>
          </p:cNvPr>
          <p:cNvSpPr>
            <a:spLocks noGrp="1"/>
          </p:cNvSpPr>
          <p:nvPr>
            <p:ph idx="1"/>
          </p:nvPr>
        </p:nvSpPr>
        <p:spPr/>
        <p:txBody>
          <a:bodyPr>
            <a:normAutofit/>
          </a:bodyPr>
          <a:lstStyle/>
          <a:p>
            <a:pPr marL="285750" indent="-285750">
              <a:spcBef>
                <a:spcPts val="1200"/>
              </a:spcBef>
              <a:buFont typeface="Arial" charset="0"/>
              <a:buChar char="•"/>
              <a:tabLst>
                <a:tab pos="914400" algn="l"/>
                <a:tab pos="1600200" algn="l"/>
              </a:tabLst>
              <a:defRPr/>
            </a:pPr>
            <a:r>
              <a:rPr lang="en-GB" altLang="x-none" sz="2000" dirty="0">
                <a:effectLst>
                  <a:outerShdw blurRad="38100" dist="38100" dir="2700000" algn="tl">
                    <a:srgbClr val="C0C0C0"/>
                  </a:outerShdw>
                </a:effectLst>
                <a:ea typeface="Adobe Arabic" charset="0"/>
                <a:cs typeface="Adobe Arabic" charset="0"/>
              </a:rPr>
              <a:t>LS&amp;CS Lecture (aspects of British &amp; American culture)</a:t>
            </a:r>
            <a:endParaRPr lang="en-GB" altLang="x-none" sz="2000" dirty="0">
              <a:ea typeface="Adobe Arabic" charset="0"/>
              <a:cs typeface="Adobe Arabic" charset="0"/>
            </a:endParaRPr>
          </a:p>
          <a:p>
            <a:pPr marL="657225" lvl="2" indent="-285750">
              <a:spcBef>
                <a:spcPts val="1200"/>
              </a:spcBef>
              <a:buFont typeface="Arial" charset="0"/>
              <a:buChar char="•"/>
              <a:tabLst>
                <a:tab pos="914400" algn="l"/>
                <a:tab pos="1600200" algn="l"/>
              </a:tabLst>
              <a:defRPr/>
            </a:pPr>
            <a:r>
              <a:rPr lang="en-GB" altLang="x-none" dirty="0">
                <a:ea typeface="Adobe Arabic" charset="0"/>
                <a:cs typeface="Adobe Arabic" charset="0"/>
              </a:rPr>
              <a:t>Every </a:t>
            </a:r>
            <a:r>
              <a:rPr lang="en-GB" altLang="x-none" b="1" dirty="0">
                <a:ea typeface="Adobe Arabic" charset="0"/>
                <a:cs typeface="Adobe Arabic" charset="0"/>
              </a:rPr>
              <a:t>two weeks </a:t>
            </a:r>
            <a:r>
              <a:rPr lang="en-GB" altLang="x-none" dirty="0">
                <a:ea typeface="Adobe Arabic" charset="0"/>
                <a:cs typeface="Adobe Arabic" charset="0"/>
              </a:rPr>
              <a:t>(alternating with Textual Analysis) (see schedule) </a:t>
            </a:r>
          </a:p>
          <a:p>
            <a:pPr marL="657225" lvl="2" indent="-285750">
              <a:spcBef>
                <a:spcPts val="1200"/>
              </a:spcBef>
              <a:buFont typeface="Arial" charset="0"/>
              <a:buChar char="•"/>
              <a:tabLst>
                <a:tab pos="914400" algn="l"/>
                <a:tab pos="1600200" algn="l"/>
              </a:tabLst>
              <a:defRPr/>
            </a:pPr>
            <a:r>
              <a:rPr lang="en-GB" altLang="x-none" dirty="0">
                <a:ea typeface="Adobe Arabic" charset="0"/>
                <a:cs typeface="Adobe Arabic" charset="0"/>
              </a:rPr>
              <a:t>Begins in Week 2 (Tues 22 Sept 2020)</a:t>
            </a:r>
          </a:p>
          <a:p>
            <a:pPr marL="657225" lvl="2" indent="-285750">
              <a:spcBef>
                <a:spcPts val="1200"/>
              </a:spcBef>
              <a:buFont typeface="Arial" charset="0"/>
              <a:buChar char="•"/>
              <a:tabLst>
                <a:tab pos="914400" algn="l"/>
                <a:tab pos="1600200" algn="l"/>
              </a:tabLst>
              <a:defRPr/>
            </a:pPr>
            <a:r>
              <a:rPr lang="en-GB" altLang="x-none" dirty="0">
                <a:ea typeface="Adobe Arabic" charset="0"/>
                <a:cs typeface="Adobe Arabic" charset="0"/>
              </a:rPr>
              <a:t>Obligatory for all</a:t>
            </a:r>
          </a:p>
          <a:p>
            <a:pPr marL="657225" lvl="2" indent="-285750">
              <a:spcBef>
                <a:spcPts val="1200"/>
              </a:spcBef>
              <a:buFont typeface="Arial" charset="0"/>
              <a:buChar char="•"/>
              <a:tabLst>
                <a:tab pos="914400" algn="l"/>
                <a:tab pos="1600200" algn="l"/>
              </a:tabLst>
              <a:defRPr/>
            </a:pPr>
            <a:r>
              <a:rPr lang="en-GB" altLang="x-none" dirty="0">
                <a:ea typeface="Adobe Arabic" charset="0"/>
                <a:cs typeface="Adobe Arabic" charset="0"/>
              </a:rPr>
              <a:t>Lecture forms the basis for exercise and homework in the LS&amp;CS course and for the final exam	</a:t>
            </a:r>
          </a:p>
          <a:p>
            <a:pPr marL="285750" indent="-285750">
              <a:lnSpc>
                <a:spcPct val="150000"/>
              </a:lnSpc>
              <a:spcBef>
                <a:spcPts val="1200"/>
              </a:spcBef>
              <a:buFont typeface="Arial" charset="0"/>
              <a:buChar char="•"/>
              <a:tabLst>
                <a:tab pos="914400" algn="l"/>
                <a:tab pos="1600200" algn="l"/>
              </a:tabLst>
              <a:defRPr/>
            </a:pPr>
            <a:r>
              <a:rPr lang="en-GB" altLang="x-none" sz="2000" dirty="0">
                <a:effectLst>
                  <a:outerShdw blurRad="38100" dist="38100" dir="2700000" algn="tl">
                    <a:srgbClr val="C0C0C0"/>
                  </a:outerShdw>
                </a:effectLst>
                <a:ea typeface="Adobe Arabic" charset="0"/>
                <a:cs typeface="Adobe Arabic" charset="0"/>
              </a:rPr>
              <a:t>Writing Skills</a:t>
            </a:r>
            <a:r>
              <a:rPr lang="en-GB" altLang="x-none" sz="2000" dirty="0">
                <a:ea typeface="Adobe Arabic" charset="0"/>
                <a:cs typeface="Adobe Arabic" charset="0"/>
              </a:rPr>
              <a:t> and Cultural Studies</a:t>
            </a:r>
          </a:p>
          <a:p>
            <a:pPr marL="657225" lvl="2" indent="-285750">
              <a:spcBef>
                <a:spcPts val="1200"/>
              </a:spcBef>
              <a:buFont typeface="Arial" charset="0"/>
              <a:buChar char="•"/>
              <a:tabLst>
                <a:tab pos="914400" algn="l"/>
                <a:tab pos="1600200" algn="l"/>
              </a:tabLst>
              <a:defRPr/>
            </a:pPr>
            <a:r>
              <a:rPr lang="en-GB" altLang="x-none" dirty="0">
                <a:ea typeface="Adobe Arabic" charset="0"/>
                <a:cs typeface="Adobe Arabic" charset="0"/>
              </a:rPr>
              <a:t>12 groups, </a:t>
            </a:r>
            <a:r>
              <a:rPr lang="en-GB" altLang="x-none" b="1" dirty="0">
                <a:ea typeface="Adobe Arabic" charset="0"/>
                <a:cs typeface="Adobe Arabic" charset="0"/>
              </a:rPr>
              <a:t>every week </a:t>
            </a:r>
            <a:r>
              <a:rPr lang="en-GB" altLang="x-none" dirty="0">
                <a:ea typeface="Adobe Arabic" charset="0"/>
                <a:cs typeface="Adobe Arabic" charset="0"/>
              </a:rPr>
              <a:t>obligatory for all</a:t>
            </a:r>
          </a:p>
          <a:p>
            <a:pPr marL="657225" lvl="2" indent="-285750">
              <a:spcBef>
                <a:spcPts val="1200"/>
              </a:spcBef>
              <a:buFont typeface="Arial" charset="0"/>
              <a:buChar char="•"/>
              <a:tabLst>
                <a:tab pos="914400" algn="l"/>
                <a:tab pos="1600200" algn="l"/>
              </a:tabLst>
              <a:defRPr/>
            </a:pPr>
            <a:r>
              <a:rPr lang="en-GB" altLang="x-none" dirty="0">
                <a:ea typeface="Adobe Arabic" charset="0"/>
                <a:cs typeface="Adobe Arabic" charset="0"/>
              </a:rPr>
              <a:t>Introduces key components and conventions of academic writing and  key concepts in cultural studies</a:t>
            </a:r>
          </a:p>
        </p:txBody>
      </p:sp>
    </p:spTree>
    <p:extLst>
      <p:ext uri="{BB962C8B-B14F-4D97-AF65-F5344CB8AC3E}">
        <p14:creationId xmlns:p14="http://schemas.microsoft.com/office/powerpoint/2010/main" val="10851621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A5026-5D54-7A4A-BB0B-3BFD09021C13}"/>
              </a:ext>
            </a:extLst>
          </p:cNvPr>
          <p:cNvSpPr>
            <a:spLocks noGrp="1"/>
          </p:cNvSpPr>
          <p:nvPr>
            <p:ph type="title"/>
          </p:nvPr>
        </p:nvSpPr>
        <p:spPr/>
        <p:txBody>
          <a:bodyPr/>
          <a:lstStyle/>
          <a:p>
            <a:r>
              <a:rPr lang="en-US" altLang="en-US" dirty="0"/>
              <a:t>Tutorials</a:t>
            </a:r>
            <a:endParaRPr lang="en-US" dirty="0"/>
          </a:p>
        </p:txBody>
      </p:sp>
      <p:sp>
        <p:nvSpPr>
          <p:cNvPr id="3" name="Content Placeholder 2">
            <a:extLst>
              <a:ext uri="{FF2B5EF4-FFF2-40B4-BE49-F238E27FC236}">
                <a16:creationId xmlns:a16="http://schemas.microsoft.com/office/drawing/2014/main" id="{CE47116E-5F8A-1448-8E5E-62DA1F017080}"/>
              </a:ext>
            </a:extLst>
          </p:cNvPr>
          <p:cNvSpPr>
            <a:spLocks noGrp="1"/>
          </p:cNvSpPr>
          <p:nvPr>
            <p:ph idx="1"/>
          </p:nvPr>
        </p:nvSpPr>
        <p:spPr/>
        <p:txBody>
          <a:bodyPr>
            <a:normAutofit/>
          </a:bodyPr>
          <a:lstStyle/>
          <a:p>
            <a:pPr marL="285750" indent="-285750">
              <a:lnSpc>
                <a:spcPct val="130000"/>
              </a:lnSpc>
              <a:buFont typeface="Arial"/>
              <a:buChar char="•"/>
              <a:defRPr/>
            </a:pPr>
            <a:r>
              <a:rPr lang="en-US" sz="2400" dirty="0">
                <a:cs typeface="Arial" pitchFamily="34" charset="0"/>
              </a:rPr>
              <a:t>From </a:t>
            </a:r>
            <a:r>
              <a:rPr lang="en-US" sz="2400" b="1" dirty="0">
                <a:cs typeface="Arial" pitchFamily="34" charset="0"/>
              </a:rPr>
              <a:t>week 3</a:t>
            </a:r>
          </a:p>
          <a:p>
            <a:pPr marL="285750" indent="-285750">
              <a:lnSpc>
                <a:spcPct val="130000"/>
              </a:lnSpc>
              <a:buFont typeface="Arial"/>
              <a:buChar char="•"/>
              <a:defRPr/>
            </a:pPr>
            <a:r>
              <a:rPr lang="en-US" sz="2400" dirty="0">
                <a:cs typeface="Arial" pitchFamily="34" charset="0"/>
              </a:rPr>
              <a:t>Taught by students in advanced semesters</a:t>
            </a:r>
          </a:p>
          <a:p>
            <a:pPr marL="285750" indent="-285750">
              <a:lnSpc>
                <a:spcPct val="130000"/>
              </a:lnSpc>
              <a:buFont typeface="Arial"/>
              <a:buChar char="•"/>
              <a:defRPr/>
            </a:pPr>
            <a:r>
              <a:rPr lang="en-US" sz="2400" dirty="0">
                <a:cs typeface="Arial" pitchFamily="34" charset="0"/>
              </a:rPr>
              <a:t>Review texts for the lecture and the writing course</a:t>
            </a:r>
          </a:p>
          <a:p>
            <a:pPr marL="285750" indent="-285750">
              <a:lnSpc>
                <a:spcPct val="130000"/>
              </a:lnSpc>
              <a:buFont typeface="Arial"/>
              <a:buChar char="•"/>
              <a:defRPr/>
            </a:pPr>
            <a:r>
              <a:rPr lang="en-US" sz="2400" dirty="0">
                <a:cs typeface="Arial" pitchFamily="34" charset="0"/>
              </a:rPr>
              <a:t>Thorough and individual help on your writing, language, and grammar</a:t>
            </a:r>
          </a:p>
          <a:p>
            <a:pPr marL="285750" indent="-285750">
              <a:lnSpc>
                <a:spcPct val="130000"/>
              </a:lnSpc>
              <a:buFont typeface="Arial"/>
              <a:buChar char="•"/>
              <a:defRPr/>
            </a:pPr>
            <a:r>
              <a:rPr lang="en-US" sz="2400" dirty="0">
                <a:cs typeface="Arial" pitchFamily="34" charset="0"/>
              </a:rPr>
              <a:t>Times and tutors: announced </a:t>
            </a:r>
            <a:r>
              <a:rPr lang="en-GB" sz="2400" dirty="0"/>
              <a:t>on OLAT and on the ES website as well as on the notice board in the ES department</a:t>
            </a:r>
          </a:p>
          <a:p>
            <a:pPr marL="0" indent="0">
              <a:buNone/>
            </a:pPr>
            <a:endParaRPr lang="en-US" sz="2400" dirty="0"/>
          </a:p>
        </p:txBody>
      </p:sp>
    </p:spTree>
    <p:extLst>
      <p:ext uri="{BB962C8B-B14F-4D97-AF65-F5344CB8AC3E}">
        <p14:creationId xmlns:p14="http://schemas.microsoft.com/office/powerpoint/2010/main" val="41039070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686" y="1042694"/>
            <a:ext cx="2768601" cy="5081466"/>
          </a:xfrm>
          <a:prstGeom prst="rect">
            <a:avLst/>
          </a:prstGeom>
        </p:spPr>
      </p:pic>
      <p:sp>
        <p:nvSpPr>
          <p:cNvPr id="2" name="TextBox 1">
            <a:extLst>
              <a:ext uri="{FF2B5EF4-FFF2-40B4-BE49-F238E27FC236}">
                <a16:creationId xmlns:a16="http://schemas.microsoft.com/office/drawing/2014/main" id="{B512D0E9-30BF-5942-929F-856C72A474AD}"/>
              </a:ext>
            </a:extLst>
          </p:cNvPr>
          <p:cNvSpPr txBox="1"/>
          <p:nvPr/>
        </p:nvSpPr>
        <p:spPr>
          <a:xfrm>
            <a:off x="741405" y="2014254"/>
            <a:ext cx="8518071" cy="2308324"/>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hlinkClick r:id="rId3"/>
              </a:rPr>
              <a:t>https://erstsemestrigentage-uzh.expo-ip.com/stand/1147</a:t>
            </a:r>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Live chats from 12.00 (i.e. noon)</a:t>
            </a: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US" sz="2400" dirty="0" err="1">
                <a:latin typeface="Arial" panose="020B0604020202020204" pitchFamily="34" charset="0"/>
                <a:cs typeface="Arial" panose="020B0604020202020204" pitchFamily="34" charset="0"/>
              </a:rPr>
              <a:t>www.favauzh.ch</a:t>
            </a:r>
            <a:endParaRPr lang="en-US" sz="240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FC06E215-79AF-9D44-A53D-3C08713DF970}"/>
              </a:ext>
            </a:extLst>
          </p:cNvPr>
          <p:cNvSpPr>
            <a:spLocks noGrp="1"/>
          </p:cNvSpPr>
          <p:nvPr>
            <p:ph type="title"/>
          </p:nvPr>
        </p:nvSpPr>
        <p:spPr/>
        <p:txBody>
          <a:bodyPr/>
          <a:lstStyle/>
          <a:p>
            <a:r>
              <a:rPr lang="en-US" dirty="0"/>
              <a:t>FAVA: </a:t>
            </a:r>
            <a:r>
              <a:rPr lang="en-US" dirty="0" err="1"/>
              <a:t>Fachverein</a:t>
            </a:r>
            <a:r>
              <a:rPr lang="en-US" dirty="0"/>
              <a:t> </a:t>
            </a:r>
            <a:r>
              <a:rPr lang="en-US" dirty="0" err="1"/>
              <a:t>Anglistik</a:t>
            </a:r>
            <a:endParaRPr lang="en-US" dirty="0"/>
          </a:p>
        </p:txBody>
      </p:sp>
      <p:pic>
        <p:nvPicPr>
          <p:cNvPr id="5" name="Picture 4">
            <a:extLst>
              <a:ext uri="{FF2B5EF4-FFF2-40B4-BE49-F238E27FC236}">
                <a16:creationId xmlns:a16="http://schemas.microsoft.com/office/drawing/2014/main" id="{334D91EC-1DB0-3443-A823-5DA20B071F8C}"/>
              </a:ext>
            </a:extLst>
          </p:cNvPr>
          <p:cNvPicPr>
            <a:picLocks noChangeAspect="1"/>
          </p:cNvPicPr>
          <p:nvPr/>
        </p:nvPicPr>
        <p:blipFill>
          <a:blip r:embed="rId4"/>
          <a:stretch>
            <a:fillRect/>
          </a:stretch>
        </p:blipFill>
        <p:spPr>
          <a:xfrm>
            <a:off x="741405" y="3429000"/>
            <a:ext cx="4706105" cy="2637640"/>
          </a:xfrm>
          <a:prstGeom prst="rect">
            <a:avLst/>
          </a:prstGeom>
        </p:spPr>
      </p:pic>
    </p:spTree>
    <p:extLst>
      <p:ext uri="{BB962C8B-B14F-4D97-AF65-F5344CB8AC3E}">
        <p14:creationId xmlns:p14="http://schemas.microsoft.com/office/powerpoint/2010/main" val="1228676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path" presetSubtype="0" accel="50000" decel="50000" fill="hold" nodeType="clickEffect">
                                  <p:stCondLst>
                                    <p:cond delay="0"/>
                                  </p:stCondLst>
                                  <p:childTnLst>
                                    <p:animMotion origin="layout" path="M 0.00313 -1.11111E-6 C 0.00716 -0.00393 0.01315 -0.00602 0.0181 -0.00602 C 0.02513 -0.00602 0.03216 -0.00301 0.03607 0.00208 C 0.05313 0.02199 0.06615 0.06597 0.06615 0.11806 C 0.06615 0.11829 0.06615 0.11898 0.06615 0.11921 C 0.06615 0.11898 0.06615 0.11991 0.06615 0.12014 C 0.06615 0.17199 0.05313 0.2169 0.03607 0.23704 C 0.03216 0.24097 0.02513 0.24398 0.0181 0.24398 C 0.01315 0.24398 0.00716 0.2419 0.00313 0.23796 C -0.00091 0.23403 -0.00286 0.22894 -0.00286 0.22292 C -0.00286 0.21597 0.00013 0.20995 0.00508 0.20602 C 0.02513 0.18796 0.06914 0.175 0.1211 0.175 C 0.1211 0.17523 0.12214 0.175 0.12214 0.17523 C 0.12214 0.175 0.12318 0.175 0.12318 0.17523 C 0.17513 0.175 0.22018 0.18796 0.24011 0.20602 C 0.24414 0.20995 0.24714 0.21597 0.24714 0.22292 C 0.24714 0.22894 0.24518 0.23403 0.24115 0.23796 C 0.23711 0.2419 0.23216 0.24398 0.22617 0.24398 C 0.21914 0.24398 0.21315 0.24097 0.20912 0.23704 C 0.19115 0.2169 0.17813 0.17199 0.17813 0.11991 C 0.17813 0.12014 0.17813 0.11898 0.17813 0.11921 C 0.17813 0.11898 0.17813 0.11806 0.17813 0.11829 C 0.17813 0.06597 0.19115 0.02199 0.20912 0.00093 C 0.21315 -0.00301 0.21914 -0.00602 0.22617 -0.00602 C 0.23216 -0.00602 0.23711 -0.00393 0.24115 -1.11111E-6 C 0.24518 0.00394 0.24714 0.00995 0.24714 0.01505 C 0.24714 0.02199 0.24414 0.02801 0.24011 0.0331 C 0.22018 0.05 0.17513 0.06296 0.12318 0.06296 C 0.12318 0.0632 0.12318 0.06296 0.12214 0.06296 C 0.12214 0.0632 0.1211 0.06296 0.1211 0.0632 C 0.06914 0.06296 0.02513 0.05 0.00508 0.0331 C 0.00013 0.02801 -0.00286 0.02199 -0.00286 0.01505 C -0.00286 0.00995 -0.00091 0.00394 0.00313 -1.11111E-6 Z " pathEditMode="relative" rAng="0" ptsTypes="AAAAAAAAAAAAAAAAAAAAAAAAAAAAAAAAA">
                                      <p:cBhvr>
                                        <p:cTn id="6" dur="2000" fill="hold"/>
                                        <p:tgtEl>
                                          <p:spTgt spid="4"/>
                                        </p:tgtEl>
                                        <p:attrNameLst>
                                          <p:attrName>ppt_x</p:attrName>
                                          <p:attrName>ppt_y</p:attrName>
                                        </p:attrNameLst>
                                      </p:cBhvr>
                                      <p:rCtr x="11901" y="1189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1CB817-BCF3-EB45-BFB0-CB586AB29222}"/>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3111046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294A3-D038-6346-9356-E4BFC82E17B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785D7155-9A4E-654D-AA68-8C647983668D}"/>
              </a:ext>
            </a:extLst>
          </p:cNvPr>
          <p:cNvPicPr>
            <a:picLocks noGrp="1" noChangeAspect="1"/>
          </p:cNvPicPr>
          <p:nvPr>
            <p:ph idx="1"/>
          </p:nvPr>
        </p:nvPicPr>
        <p:blipFill>
          <a:blip r:embed="rId2"/>
          <a:stretch>
            <a:fillRect/>
          </a:stretch>
        </p:blipFill>
        <p:spPr>
          <a:xfrm>
            <a:off x="0" y="0"/>
            <a:ext cx="12192000" cy="6858000"/>
          </a:xfrm>
        </p:spPr>
      </p:pic>
      <p:sp>
        <p:nvSpPr>
          <p:cNvPr id="3" name="Rectangle 2">
            <a:extLst>
              <a:ext uri="{FF2B5EF4-FFF2-40B4-BE49-F238E27FC236}">
                <a16:creationId xmlns:a16="http://schemas.microsoft.com/office/drawing/2014/main" id="{D1B21902-5512-2749-A69E-3FA2CACB5415}"/>
              </a:ext>
            </a:extLst>
          </p:cNvPr>
          <p:cNvSpPr/>
          <p:nvPr/>
        </p:nvSpPr>
        <p:spPr>
          <a:xfrm>
            <a:off x="1879072" y="5269077"/>
            <a:ext cx="7382855" cy="461665"/>
          </a:xfrm>
          <a:prstGeom prst="rect">
            <a:avLst/>
          </a:prstGeom>
        </p:spPr>
        <p:txBody>
          <a:bodyPr wrap="none">
            <a:spAutoFit/>
          </a:bodyPr>
          <a:lstStyle/>
          <a:p>
            <a:r>
              <a:rPr lang="en-US" sz="2400" dirty="0">
                <a:solidFill>
                  <a:schemeClr val="bg1"/>
                </a:solidFill>
              </a:rPr>
              <a:t>https://</a:t>
            </a:r>
            <a:r>
              <a:rPr lang="en-US" sz="2400" dirty="0" err="1">
                <a:solidFill>
                  <a:schemeClr val="bg1"/>
                </a:solidFill>
              </a:rPr>
              <a:t>erstsemestrigentage-uzh.expo-ip.com</a:t>
            </a:r>
            <a:r>
              <a:rPr lang="en-US" sz="2400" dirty="0">
                <a:solidFill>
                  <a:schemeClr val="bg1"/>
                </a:solidFill>
              </a:rPr>
              <a:t>/stand/1113 </a:t>
            </a:r>
          </a:p>
        </p:txBody>
      </p:sp>
      <p:pic>
        <p:nvPicPr>
          <p:cNvPr id="4" name="Picture 3">
            <a:extLst>
              <a:ext uri="{FF2B5EF4-FFF2-40B4-BE49-F238E27FC236}">
                <a16:creationId xmlns:a16="http://schemas.microsoft.com/office/drawing/2014/main" id="{0F69FD6D-3AE2-7B44-8FD0-90E7F1AD74EF}"/>
              </a:ext>
            </a:extLst>
          </p:cNvPr>
          <p:cNvPicPr>
            <a:picLocks noChangeAspect="1"/>
          </p:cNvPicPr>
          <p:nvPr/>
        </p:nvPicPr>
        <p:blipFill>
          <a:blip r:embed="rId3"/>
          <a:stretch>
            <a:fillRect/>
          </a:stretch>
        </p:blipFill>
        <p:spPr>
          <a:xfrm>
            <a:off x="7364184" y="225621"/>
            <a:ext cx="4566557" cy="2559427"/>
          </a:xfrm>
          <a:prstGeom prst="rect">
            <a:avLst/>
          </a:prstGeom>
        </p:spPr>
      </p:pic>
    </p:spTree>
    <p:extLst>
      <p:ext uri="{BB962C8B-B14F-4D97-AF65-F5344CB8AC3E}">
        <p14:creationId xmlns:p14="http://schemas.microsoft.com/office/powerpoint/2010/main" val="1133761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1FDC6-EA46-EF47-B102-8E676715EF0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D306610-2FF8-8444-BB3E-F018B316B186}"/>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DDC71D3A-ED3A-EB48-8554-E1C162E06F54}"/>
              </a:ext>
            </a:extLst>
          </p:cNvPr>
          <p:cNvPicPr>
            <a:picLocks noChangeAspect="1"/>
          </p:cNvPicPr>
          <p:nvPr/>
        </p:nvPicPr>
        <p:blipFill>
          <a:blip r:embed="rId2"/>
          <a:stretch>
            <a:fillRect/>
          </a:stretch>
        </p:blipFill>
        <p:spPr>
          <a:xfrm>
            <a:off x="3523569" y="1009388"/>
            <a:ext cx="5144861" cy="5167575"/>
          </a:xfrm>
          <a:prstGeom prst="rect">
            <a:avLst/>
          </a:prstGeom>
          <a:solidFill>
            <a:schemeClr val="bg1"/>
          </a:solidFill>
          <a:ln>
            <a:solidFill>
              <a:schemeClr val="tx1">
                <a:lumMod val="50000"/>
                <a:lumOff val="50000"/>
              </a:schemeClr>
            </a:solidFill>
          </a:ln>
        </p:spPr>
      </p:pic>
    </p:spTree>
    <p:extLst>
      <p:ext uri="{BB962C8B-B14F-4D97-AF65-F5344CB8AC3E}">
        <p14:creationId xmlns:p14="http://schemas.microsoft.com/office/powerpoint/2010/main" val="13809316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English Department</a:t>
            </a:r>
          </a:p>
        </p:txBody>
      </p:sp>
      <p:sp>
        <p:nvSpPr>
          <p:cNvPr id="4" name="Rectangle 8"/>
          <p:cNvSpPr>
            <a:spLocks noChangeArrowheads="1"/>
          </p:cNvSpPr>
          <p:nvPr/>
        </p:nvSpPr>
        <p:spPr bwMode="auto">
          <a:xfrm>
            <a:off x="857014" y="1600572"/>
            <a:ext cx="10449488" cy="4563745"/>
          </a:xfrm>
          <a:prstGeom prst="rect">
            <a:avLst/>
          </a:prstGeom>
          <a:solidFill>
            <a:srgbClr val="DEEFFF">
              <a:alpha val="30196"/>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GB"/>
          </a:p>
        </p:txBody>
      </p:sp>
      <p:pic>
        <p:nvPicPr>
          <p:cNvPr id="5" name="Picture 7" descr="US+BritFlagPP"/>
          <p:cNvPicPr>
            <a:picLocks noChangeAspect="1"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844136" y="1600572"/>
            <a:ext cx="10446600" cy="4563745"/>
          </a:xfrm>
          <a:prstGeom prst="rect">
            <a:avLst/>
          </a:prstGeom>
          <a:noFill/>
          <a:ln>
            <a:noFill/>
          </a:ln>
          <a:extLst>
            <a:ext uri="{909E8E84-426E-40dd-AFC4-6F175D3DCCD1}">
              <a14:hiddenFill xmlns="" xmlns:a14="http://schemas.microsoft.com/office/drawing/2010/main">
                <a:solidFill>
                  <a:srgbClr val="FFFFFF">
                    <a:alpha val="10001"/>
                  </a:srgbClr>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p:cNvSpPr>
            <a:spLocks noChangeArrowheads="1"/>
          </p:cNvSpPr>
          <p:nvPr/>
        </p:nvSpPr>
        <p:spPr bwMode="auto">
          <a:xfrm>
            <a:off x="1308533" y="2073540"/>
            <a:ext cx="4763769" cy="19205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nSpc>
                <a:spcPct val="110000"/>
              </a:lnSpc>
            </a:pPr>
            <a:r>
              <a:rPr lang="en-US" sz="3600" dirty="0">
                <a:latin typeface="Arial" charset="0"/>
                <a:ea typeface="Arial" charset="0"/>
                <a:cs typeface="Arial" charset="0"/>
              </a:rPr>
              <a:t>University of Zurich</a:t>
            </a:r>
          </a:p>
          <a:p>
            <a:pPr>
              <a:lnSpc>
                <a:spcPct val="110000"/>
              </a:lnSpc>
            </a:pPr>
            <a:r>
              <a:rPr lang="en-US" sz="3600" dirty="0" err="1">
                <a:latin typeface="Arial" charset="0"/>
                <a:ea typeface="Arial" charset="0"/>
                <a:cs typeface="Arial" charset="0"/>
              </a:rPr>
              <a:t>Plattenstrasse</a:t>
            </a:r>
            <a:r>
              <a:rPr lang="en-US" sz="3600" dirty="0">
                <a:latin typeface="Arial" charset="0"/>
                <a:ea typeface="Arial" charset="0"/>
                <a:cs typeface="Arial" charset="0"/>
              </a:rPr>
              <a:t> 47 </a:t>
            </a:r>
          </a:p>
          <a:p>
            <a:pPr>
              <a:lnSpc>
                <a:spcPct val="110000"/>
              </a:lnSpc>
            </a:pPr>
            <a:r>
              <a:rPr lang="en-US" sz="3600" dirty="0">
                <a:latin typeface="Arial" charset="0"/>
                <a:ea typeface="Arial" charset="0"/>
                <a:cs typeface="Arial" charset="0"/>
              </a:rPr>
              <a:t>CH-8032 Zürich</a:t>
            </a:r>
            <a:endParaRPr lang="en-US" sz="3400" dirty="0">
              <a:latin typeface="Arial" charset="0"/>
              <a:ea typeface="Arial" charset="0"/>
              <a:cs typeface="Arial" charset="0"/>
            </a:endParaRPr>
          </a:p>
        </p:txBody>
      </p:sp>
      <p:sp>
        <p:nvSpPr>
          <p:cNvPr id="7" name="Rectangle 6"/>
          <p:cNvSpPr>
            <a:spLocks noChangeArrowheads="1"/>
          </p:cNvSpPr>
          <p:nvPr/>
        </p:nvSpPr>
        <p:spPr bwMode="auto">
          <a:xfrm>
            <a:off x="4808483" y="4216941"/>
            <a:ext cx="6545317" cy="14773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tabLst>
                <a:tab pos="1257300" algn="l"/>
              </a:tabLst>
            </a:pPr>
            <a:r>
              <a:rPr lang="en-US" sz="3000" dirty="0">
                <a:latin typeface="Arial" charset="0"/>
                <a:ea typeface="Arial" charset="0"/>
                <a:cs typeface="Arial" charset="0"/>
              </a:rPr>
              <a:t>phone  +41 44 634 3551</a:t>
            </a:r>
          </a:p>
          <a:p>
            <a:pPr>
              <a:tabLst>
                <a:tab pos="1257300" algn="l"/>
              </a:tabLst>
            </a:pPr>
            <a:r>
              <a:rPr lang="en-US" sz="3000" dirty="0">
                <a:latin typeface="Arial" charset="0"/>
                <a:ea typeface="Arial" charset="0"/>
                <a:cs typeface="Arial" charset="0"/>
              </a:rPr>
              <a:t>e-mail 	</a:t>
            </a:r>
            <a:r>
              <a:rPr lang="en-US" sz="3000" dirty="0" err="1">
                <a:latin typeface="Arial" charset="0"/>
                <a:ea typeface="Arial" charset="0"/>
                <a:cs typeface="Arial" charset="0"/>
              </a:rPr>
              <a:t>englishstudies@es.uzh.ch</a:t>
            </a:r>
            <a:endParaRPr lang="en-US" sz="3000" dirty="0">
              <a:latin typeface="Arial" charset="0"/>
              <a:ea typeface="Arial" charset="0"/>
              <a:cs typeface="Arial" charset="0"/>
            </a:endParaRPr>
          </a:p>
          <a:p>
            <a:pPr>
              <a:tabLst>
                <a:tab pos="1257300" algn="l"/>
              </a:tabLst>
            </a:pPr>
            <a:r>
              <a:rPr lang="en-US" sz="3000" dirty="0">
                <a:latin typeface="Arial" charset="0"/>
                <a:ea typeface="Arial" charset="0"/>
                <a:cs typeface="Arial" charset="0"/>
              </a:rPr>
              <a:t>web: 	</a:t>
            </a:r>
            <a:r>
              <a:rPr lang="en-US" sz="3000" dirty="0" err="1">
                <a:latin typeface="Arial" charset="0"/>
                <a:ea typeface="Arial" charset="0"/>
                <a:cs typeface="Arial" charset="0"/>
              </a:rPr>
              <a:t>www.es.uzh.ch</a:t>
            </a:r>
            <a:endParaRPr lang="en-US" sz="3400" dirty="0">
              <a:latin typeface="Arial" charset="0"/>
              <a:ea typeface="Arial" charset="0"/>
              <a:cs typeface="Arial" charset="0"/>
            </a:endParaRPr>
          </a:p>
        </p:txBody>
      </p:sp>
    </p:spTree>
    <p:extLst>
      <p:ext uri="{BB962C8B-B14F-4D97-AF65-F5344CB8AC3E}">
        <p14:creationId xmlns:p14="http://schemas.microsoft.com/office/powerpoint/2010/main" val="373926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8D13BCD7-FB25-6846-9DA0-A6B893842C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139" y="1038704"/>
            <a:ext cx="11539721" cy="5126933"/>
          </a:xfrm>
          <a:prstGeom prst="rect">
            <a:avLst/>
          </a:prstGeom>
          <a:noFill/>
          <a:ln>
            <a:solidFill>
              <a:schemeClr val="tx1">
                <a:lumMod val="50000"/>
                <a:lumOff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7200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Bachelor and Master Programs</a:t>
            </a:r>
          </a:p>
        </p:txBody>
      </p:sp>
      <p:sp>
        <p:nvSpPr>
          <p:cNvPr id="4" name="Rectangle 3"/>
          <p:cNvSpPr txBox="1">
            <a:spLocks noChangeArrowheads="1"/>
          </p:cNvSpPr>
          <p:nvPr/>
        </p:nvSpPr>
        <p:spPr>
          <a:xfrm>
            <a:off x="870323" y="1797559"/>
            <a:ext cx="6705445" cy="2014537"/>
          </a:xfrm>
          <a:prstGeom prst="rect">
            <a:avLst/>
          </a:prstGeom>
          <a:solidFill>
            <a:srgbClr val="DE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HelveticaNeueDeskInterface-Regular" charset="-12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HelveticaNeueDeskInterface-Regular" charset="-12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HelveticaNeueDeskInterface-Regular" charset="-12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HelveticaNeueDeskInterface-Regular" charset="-12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49263">
              <a:lnSpc>
                <a:spcPct val="150000"/>
              </a:lnSpc>
              <a:buFontTx/>
              <a:buNone/>
            </a:pPr>
            <a:r>
              <a:rPr lang="en-US" sz="3000" b="1" dirty="0"/>
              <a:t>Bachelor of Arts (B.A.)</a:t>
            </a:r>
          </a:p>
          <a:p>
            <a:pPr marL="449263">
              <a:buFontTx/>
              <a:buNone/>
            </a:pPr>
            <a:r>
              <a:rPr lang="en-US" sz="3000" dirty="0"/>
              <a:t>Total of 180 credit points</a:t>
            </a:r>
          </a:p>
          <a:p>
            <a:pPr marL="449263">
              <a:buFontTx/>
              <a:buNone/>
            </a:pPr>
            <a:r>
              <a:rPr lang="en-US" sz="3000" dirty="0"/>
              <a:t>6 semesters full-time study</a:t>
            </a:r>
          </a:p>
        </p:txBody>
      </p:sp>
      <p:sp>
        <p:nvSpPr>
          <p:cNvPr id="5" name="Rectangle 4"/>
          <p:cNvSpPr>
            <a:spLocks noChangeArrowheads="1"/>
          </p:cNvSpPr>
          <p:nvPr/>
        </p:nvSpPr>
        <p:spPr bwMode="auto">
          <a:xfrm>
            <a:off x="870322" y="3812096"/>
            <a:ext cx="6705445" cy="1981200"/>
          </a:xfrm>
          <a:prstGeom prst="rect">
            <a:avLst/>
          </a:prstGeom>
          <a:solidFill>
            <a:srgbClr val="FFCECE"/>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eaLnBrk="1" hangingPunct="1">
              <a:lnSpc>
                <a:spcPct val="150000"/>
              </a:lnSpc>
              <a:spcBef>
                <a:spcPct val="20000"/>
              </a:spcBef>
            </a:pPr>
            <a:r>
              <a:rPr lang="en-US" sz="3000" b="1" dirty="0">
                <a:latin typeface="Arial" charset="0"/>
                <a:ea typeface="Arial" charset="0"/>
                <a:cs typeface="Arial" charset="0"/>
              </a:rPr>
              <a:t>	Master of Arts (M.A.)</a:t>
            </a:r>
          </a:p>
          <a:p>
            <a:pPr marL="342900" indent="-342900" eaLnBrk="1" hangingPunct="1">
              <a:lnSpc>
                <a:spcPct val="90000"/>
              </a:lnSpc>
              <a:spcBef>
                <a:spcPct val="20000"/>
              </a:spcBef>
            </a:pPr>
            <a:r>
              <a:rPr lang="en-US" sz="3000" dirty="0">
                <a:latin typeface="Arial" charset="0"/>
                <a:ea typeface="Arial" charset="0"/>
                <a:cs typeface="Arial" charset="0"/>
              </a:rPr>
              <a:t>	An additional 120 credit points</a:t>
            </a:r>
          </a:p>
          <a:p>
            <a:pPr marL="342900" indent="-342900" eaLnBrk="1" hangingPunct="1">
              <a:lnSpc>
                <a:spcPct val="90000"/>
              </a:lnSpc>
              <a:spcBef>
                <a:spcPct val="20000"/>
              </a:spcBef>
            </a:pPr>
            <a:r>
              <a:rPr lang="en-US" sz="3000" dirty="0">
                <a:latin typeface="Arial" charset="0"/>
                <a:ea typeface="Arial" charset="0"/>
                <a:cs typeface="Arial" charset="0"/>
              </a:rPr>
              <a:t>	A further 4 semesters full-time study</a:t>
            </a:r>
          </a:p>
        </p:txBody>
      </p:sp>
    </p:spTree>
    <p:extLst>
      <p:ext uri="{BB962C8B-B14F-4D97-AF65-F5344CB8AC3E}">
        <p14:creationId xmlns:p14="http://schemas.microsoft.com/office/powerpoint/2010/main" val="7474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Bachelor (180 ECTS): Subject Distribution</a:t>
            </a:r>
          </a:p>
        </p:txBody>
      </p:sp>
      <p:sp>
        <p:nvSpPr>
          <p:cNvPr id="30" name="Rectangle 29">
            <a:extLst>
              <a:ext uri="{FF2B5EF4-FFF2-40B4-BE49-F238E27FC236}">
                <a16:creationId xmlns:a16="http://schemas.microsoft.com/office/drawing/2014/main" id="{9522DBAE-FE72-AC47-8D64-4C4D686F63B5}"/>
              </a:ext>
            </a:extLst>
          </p:cNvPr>
          <p:cNvSpPr/>
          <p:nvPr/>
        </p:nvSpPr>
        <p:spPr>
          <a:xfrm>
            <a:off x="6461531" y="1608949"/>
            <a:ext cx="5154502" cy="46129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6E0501B3-C97E-AB4B-B619-228727A7EB55}"/>
              </a:ext>
            </a:extLst>
          </p:cNvPr>
          <p:cNvSpPr/>
          <p:nvPr/>
        </p:nvSpPr>
        <p:spPr>
          <a:xfrm>
            <a:off x="836395" y="1608950"/>
            <a:ext cx="5154502" cy="46129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10">
            <a:extLst>
              <a:ext uri="{FF2B5EF4-FFF2-40B4-BE49-F238E27FC236}">
                <a16:creationId xmlns:a16="http://schemas.microsoft.com/office/drawing/2014/main" id="{94CC296B-6C03-F443-A198-1546E8035CC5}"/>
              </a:ext>
            </a:extLst>
          </p:cNvPr>
          <p:cNvSpPr>
            <a:spLocks noChangeArrowheads="1"/>
          </p:cNvSpPr>
          <p:nvPr/>
        </p:nvSpPr>
        <p:spPr bwMode="auto">
          <a:xfrm>
            <a:off x="7553600" y="1958754"/>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GB"/>
          </a:p>
        </p:txBody>
      </p:sp>
      <p:sp>
        <p:nvSpPr>
          <p:cNvPr id="42" name="Rectangle 5">
            <a:extLst>
              <a:ext uri="{FF2B5EF4-FFF2-40B4-BE49-F238E27FC236}">
                <a16:creationId xmlns:a16="http://schemas.microsoft.com/office/drawing/2014/main" id="{95B5FE72-9691-774F-8D4E-145A8AEE00EF}"/>
              </a:ext>
            </a:extLst>
          </p:cNvPr>
          <p:cNvSpPr>
            <a:spLocks noChangeArrowheads="1"/>
          </p:cNvSpPr>
          <p:nvPr/>
        </p:nvSpPr>
        <p:spPr bwMode="auto">
          <a:xfrm>
            <a:off x="7288487" y="1703545"/>
            <a:ext cx="1587500" cy="3970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90000"/>
              </a:lnSpc>
            </a:pPr>
            <a:r>
              <a:rPr lang="de-CH" sz="2200" b="1" dirty="0">
                <a:latin typeface="Arial" charset="0"/>
                <a:ea typeface="Arial" charset="0"/>
                <a:cs typeface="Arial" charset="0"/>
              </a:rPr>
              <a:t>Major</a:t>
            </a:r>
          </a:p>
        </p:txBody>
      </p:sp>
      <p:sp>
        <p:nvSpPr>
          <p:cNvPr id="43" name="Rectangle 8">
            <a:extLst>
              <a:ext uri="{FF2B5EF4-FFF2-40B4-BE49-F238E27FC236}">
                <a16:creationId xmlns:a16="http://schemas.microsoft.com/office/drawing/2014/main" id="{FD545928-4309-F54B-A143-54FFBB4A930B}"/>
              </a:ext>
            </a:extLst>
          </p:cNvPr>
          <p:cNvSpPr>
            <a:spLocks noChangeArrowheads="1"/>
          </p:cNvSpPr>
          <p:nvPr/>
        </p:nvSpPr>
        <p:spPr bwMode="auto">
          <a:xfrm>
            <a:off x="9743823" y="1720473"/>
            <a:ext cx="1494363" cy="3631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80000"/>
              </a:lnSpc>
            </a:pPr>
            <a:r>
              <a:rPr lang="de-CH" sz="2200" b="1" dirty="0">
                <a:latin typeface="Arial" charset="0"/>
                <a:ea typeface="Arial" charset="0"/>
                <a:cs typeface="Arial" charset="0"/>
              </a:rPr>
              <a:t>Minor</a:t>
            </a:r>
          </a:p>
        </p:txBody>
      </p:sp>
      <p:sp>
        <p:nvSpPr>
          <p:cNvPr id="44" name="Rectangle 10">
            <a:extLst>
              <a:ext uri="{FF2B5EF4-FFF2-40B4-BE49-F238E27FC236}">
                <a16:creationId xmlns:a16="http://schemas.microsoft.com/office/drawing/2014/main" id="{13126DB5-D40E-1744-B137-63AF75FB172D}"/>
              </a:ext>
            </a:extLst>
          </p:cNvPr>
          <p:cNvSpPr>
            <a:spLocks noChangeArrowheads="1"/>
          </p:cNvSpPr>
          <p:nvPr/>
        </p:nvSpPr>
        <p:spPr bwMode="auto">
          <a:xfrm>
            <a:off x="7288487" y="5178281"/>
            <a:ext cx="1587500"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de-CH" sz="2200" b="1" dirty="0">
                <a:latin typeface="Arial" charset="0"/>
                <a:ea typeface="Arial" charset="0"/>
                <a:cs typeface="Arial" charset="0"/>
              </a:rPr>
              <a:t>90 ECTS</a:t>
            </a:r>
            <a:endParaRPr lang="de-CH" sz="2200" dirty="0">
              <a:latin typeface="Arial" charset="0"/>
              <a:ea typeface="Arial" charset="0"/>
              <a:cs typeface="Arial" charset="0"/>
            </a:endParaRPr>
          </a:p>
        </p:txBody>
      </p:sp>
      <p:sp>
        <p:nvSpPr>
          <p:cNvPr id="45" name="Rectangle 13">
            <a:extLst>
              <a:ext uri="{FF2B5EF4-FFF2-40B4-BE49-F238E27FC236}">
                <a16:creationId xmlns:a16="http://schemas.microsoft.com/office/drawing/2014/main" id="{02A0A083-C30D-2948-BC10-4C3AED6C20F7}"/>
              </a:ext>
            </a:extLst>
          </p:cNvPr>
          <p:cNvSpPr>
            <a:spLocks noChangeArrowheads="1"/>
          </p:cNvSpPr>
          <p:nvPr/>
        </p:nvSpPr>
        <p:spPr bwMode="auto">
          <a:xfrm>
            <a:off x="7553600" y="1958754"/>
            <a:ext cx="184731"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GB" sz="2200">
              <a:latin typeface="Arial" charset="0"/>
              <a:ea typeface="Arial" charset="0"/>
              <a:cs typeface="Arial" charset="0"/>
            </a:endParaRPr>
          </a:p>
        </p:txBody>
      </p:sp>
      <p:sp>
        <p:nvSpPr>
          <p:cNvPr id="46" name="Rectangle 27">
            <a:extLst>
              <a:ext uri="{FF2B5EF4-FFF2-40B4-BE49-F238E27FC236}">
                <a16:creationId xmlns:a16="http://schemas.microsoft.com/office/drawing/2014/main" id="{95923348-86F4-2045-88DC-F69B4845D387}"/>
              </a:ext>
            </a:extLst>
          </p:cNvPr>
          <p:cNvSpPr>
            <a:spLocks noChangeArrowheads="1"/>
          </p:cNvSpPr>
          <p:nvPr/>
        </p:nvSpPr>
        <p:spPr bwMode="auto">
          <a:xfrm>
            <a:off x="8872434" y="2091465"/>
            <a:ext cx="871389"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de-CH" sz="3000" b="1" dirty="0">
                <a:latin typeface="Arial" charset="0"/>
                <a:ea typeface="Arial" charset="0"/>
                <a:cs typeface="Arial" charset="0"/>
              </a:rPr>
              <a:t>+</a:t>
            </a:r>
          </a:p>
        </p:txBody>
      </p:sp>
      <p:sp>
        <p:nvSpPr>
          <p:cNvPr id="47" name="Rectangle 28">
            <a:extLst>
              <a:ext uri="{FF2B5EF4-FFF2-40B4-BE49-F238E27FC236}">
                <a16:creationId xmlns:a16="http://schemas.microsoft.com/office/drawing/2014/main" id="{69403DD0-8548-8348-AE6F-7F6D0D88A73A}"/>
              </a:ext>
            </a:extLst>
          </p:cNvPr>
          <p:cNvSpPr>
            <a:spLocks noChangeArrowheads="1"/>
          </p:cNvSpPr>
          <p:nvPr/>
        </p:nvSpPr>
        <p:spPr bwMode="auto">
          <a:xfrm>
            <a:off x="6514044" y="2091465"/>
            <a:ext cx="14478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de-CH" sz="3000" b="1" dirty="0">
                <a:latin typeface="Arial" charset="0"/>
                <a:ea typeface="Arial" charset="0"/>
                <a:cs typeface="Arial" charset="0"/>
              </a:rPr>
              <a:t>b)</a:t>
            </a:r>
          </a:p>
        </p:txBody>
      </p:sp>
      <p:sp>
        <p:nvSpPr>
          <p:cNvPr id="48" name="Rectangle 5">
            <a:extLst>
              <a:ext uri="{FF2B5EF4-FFF2-40B4-BE49-F238E27FC236}">
                <a16:creationId xmlns:a16="http://schemas.microsoft.com/office/drawing/2014/main" id="{97B26FEF-BB66-E64D-88FD-E8D4C680E54B}"/>
              </a:ext>
            </a:extLst>
          </p:cNvPr>
          <p:cNvSpPr>
            <a:spLocks noChangeArrowheads="1"/>
          </p:cNvSpPr>
          <p:nvPr/>
        </p:nvSpPr>
        <p:spPr bwMode="auto">
          <a:xfrm>
            <a:off x="1500893" y="1713222"/>
            <a:ext cx="1667975" cy="3970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90000"/>
              </a:lnSpc>
            </a:pPr>
            <a:r>
              <a:rPr lang="de-CH" sz="2200" b="1" dirty="0">
                <a:latin typeface="Arial" charset="0"/>
                <a:ea typeface="Arial" charset="0"/>
                <a:cs typeface="Arial" charset="0"/>
              </a:rPr>
              <a:t>Major</a:t>
            </a:r>
          </a:p>
        </p:txBody>
      </p:sp>
      <p:sp>
        <p:nvSpPr>
          <p:cNvPr id="49" name="Rectangle 8">
            <a:extLst>
              <a:ext uri="{FF2B5EF4-FFF2-40B4-BE49-F238E27FC236}">
                <a16:creationId xmlns:a16="http://schemas.microsoft.com/office/drawing/2014/main" id="{F9A2777D-CE88-CB42-A0BB-C09CF0425846}"/>
              </a:ext>
            </a:extLst>
          </p:cNvPr>
          <p:cNvSpPr>
            <a:spLocks noChangeArrowheads="1"/>
          </p:cNvSpPr>
          <p:nvPr/>
        </p:nvSpPr>
        <p:spPr bwMode="auto">
          <a:xfrm>
            <a:off x="4053141" y="1730149"/>
            <a:ext cx="1442655" cy="3631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80000"/>
              </a:lnSpc>
            </a:pPr>
            <a:r>
              <a:rPr lang="de-CH" sz="2200" b="1" dirty="0">
                <a:latin typeface="Arial" charset="0"/>
                <a:ea typeface="Arial" charset="0"/>
                <a:cs typeface="Arial" charset="0"/>
              </a:rPr>
              <a:t>Minor</a:t>
            </a:r>
          </a:p>
        </p:txBody>
      </p:sp>
      <p:sp>
        <p:nvSpPr>
          <p:cNvPr id="50" name="Rectangle 10">
            <a:extLst>
              <a:ext uri="{FF2B5EF4-FFF2-40B4-BE49-F238E27FC236}">
                <a16:creationId xmlns:a16="http://schemas.microsoft.com/office/drawing/2014/main" id="{BCFCA81F-D0EC-0F4A-A190-C80BA53466CB}"/>
              </a:ext>
            </a:extLst>
          </p:cNvPr>
          <p:cNvSpPr>
            <a:spLocks noChangeArrowheads="1"/>
          </p:cNvSpPr>
          <p:nvPr/>
        </p:nvSpPr>
        <p:spPr bwMode="auto">
          <a:xfrm>
            <a:off x="1498908" y="5791042"/>
            <a:ext cx="1686779"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de-CH" sz="2200" b="1" dirty="0">
                <a:latin typeface="Arial" charset="0"/>
                <a:ea typeface="Arial" charset="0"/>
                <a:cs typeface="Arial" charset="0"/>
              </a:rPr>
              <a:t>120 ECTS</a:t>
            </a:r>
            <a:endParaRPr lang="de-CH" sz="2200" dirty="0">
              <a:latin typeface="Arial" charset="0"/>
              <a:ea typeface="Arial" charset="0"/>
              <a:cs typeface="Arial" charset="0"/>
            </a:endParaRPr>
          </a:p>
        </p:txBody>
      </p:sp>
      <p:sp>
        <p:nvSpPr>
          <p:cNvPr id="51" name="Rectangle 13">
            <a:extLst>
              <a:ext uri="{FF2B5EF4-FFF2-40B4-BE49-F238E27FC236}">
                <a16:creationId xmlns:a16="http://schemas.microsoft.com/office/drawing/2014/main" id="{D6EB2A3A-7677-AF4D-985F-FB9D8DBFB8F7}"/>
              </a:ext>
            </a:extLst>
          </p:cNvPr>
          <p:cNvSpPr>
            <a:spLocks noChangeArrowheads="1"/>
          </p:cNvSpPr>
          <p:nvPr/>
        </p:nvSpPr>
        <p:spPr bwMode="auto">
          <a:xfrm>
            <a:off x="1846481" y="2147938"/>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GB"/>
          </a:p>
        </p:txBody>
      </p:sp>
      <p:graphicFrame>
        <p:nvGraphicFramePr>
          <p:cNvPr id="52" name="Group 14">
            <a:extLst>
              <a:ext uri="{FF2B5EF4-FFF2-40B4-BE49-F238E27FC236}">
                <a16:creationId xmlns:a16="http://schemas.microsoft.com/office/drawing/2014/main" id="{B52DB5F8-0D60-7C49-9E07-635243C82731}"/>
              </a:ext>
            </a:extLst>
          </p:cNvPr>
          <p:cNvGraphicFramePr>
            <a:graphicFrameLocks noGrp="1"/>
          </p:cNvGraphicFramePr>
          <p:nvPr>
            <p:extLst>
              <p:ext uri="{D42A27DB-BD31-4B8C-83A1-F6EECF244321}">
                <p14:modId xmlns:p14="http://schemas.microsoft.com/office/powerpoint/2010/main" val="2860152468"/>
              </p:ext>
            </p:extLst>
          </p:nvPr>
        </p:nvGraphicFramePr>
        <p:xfrm>
          <a:off x="1500893" y="2123009"/>
          <a:ext cx="1667976" cy="3659014"/>
        </p:xfrm>
        <a:graphic>
          <a:graphicData uri="http://schemas.openxmlformats.org/drawingml/2006/table">
            <a:tbl>
              <a:tblPr>
                <a:tableStyleId>{284E427A-3D55-4303-BF80-6455036E1DE7}</a:tableStyleId>
              </a:tblPr>
              <a:tblGrid>
                <a:gridCol w="1667976">
                  <a:extLst>
                    <a:ext uri="{9D8B030D-6E8A-4147-A177-3AD203B41FA5}">
                      <a16:colId xmlns:a16="http://schemas.microsoft.com/office/drawing/2014/main" val="20000"/>
                    </a:ext>
                  </a:extLst>
                </a:gridCol>
              </a:tblGrid>
              <a:tr h="3659014">
                <a:tc>
                  <a:txBody>
                    <a:bodyPr/>
                    <a:lstStyle/>
                    <a:p>
                      <a:pPr marL="0" marR="0" lvl="0" indent="0" algn="ctr" defTabSz="914400" rtl="0" eaLnBrk="1" fontAlgn="base" latinLnBrk="0" hangingPunct="1">
                        <a:lnSpc>
                          <a:spcPct val="50000"/>
                        </a:lnSpc>
                        <a:spcBef>
                          <a:spcPct val="20000"/>
                        </a:spcBef>
                        <a:spcAft>
                          <a:spcPct val="0"/>
                        </a:spcAft>
                        <a:buClrTx/>
                        <a:buSzTx/>
                        <a:buFontTx/>
                        <a:buNone/>
                        <a:tabLst/>
                      </a:pPr>
                      <a:endParaRPr kumimoji="0" lang="de-CH" sz="1800" u="none" strike="noStrike" cap="none" normalizeH="0" baseline="0" dirty="0">
                        <a:ln>
                          <a:noFill/>
                        </a:ln>
                        <a:effectLst/>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0" lang="de-CH" sz="2000" u="none" strike="noStrike" cap="none" normalizeH="0" baseline="0" dirty="0">
                          <a:ln>
                            <a:noFill/>
                          </a:ln>
                          <a:effectLst/>
                          <a:latin typeface="Arial" charset="0"/>
                          <a:ea typeface="Arial" charset="0"/>
                          <a:cs typeface="Arial" charset="0"/>
                        </a:rPr>
                        <a:t>English </a:t>
                      </a:r>
                      <a:r>
                        <a:rPr kumimoji="0" lang="de-CH" sz="2000" u="none" strike="noStrike" cap="none" normalizeH="0" baseline="0" dirty="0" err="1">
                          <a:ln>
                            <a:noFill/>
                          </a:ln>
                          <a:effectLst/>
                          <a:latin typeface="Arial" charset="0"/>
                          <a:ea typeface="Arial" charset="0"/>
                          <a:cs typeface="Arial" charset="0"/>
                        </a:rPr>
                        <a:t>Literature</a:t>
                      </a:r>
                      <a:r>
                        <a:rPr kumimoji="0" lang="de-CH" sz="2000" u="none" strike="noStrike" cap="none" normalizeH="0" baseline="0" dirty="0">
                          <a:ln>
                            <a:noFill/>
                          </a:ln>
                          <a:effectLst/>
                          <a:latin typeface="Arial" charset="0"/>
                          <a:ea typeface="Arial" charset="0"/>
                          <a:cs typeface="Arial" charset="0"/>
                        </a:rPr>
                        <a:t> </a:t>
                      </a:r>
                      <a:r>
                        <a:rPr kumimoji="0" lang="de-CH" sz="2000" u="none" strike="noStrike" cap="none" normalizeH="0" baseline="0" dirty="0" err="1">
                          <a:ln>
                            <a:noFill/>
                          </a:ln>
                          <a:effectLst/>
                          <a:latin typeface="Arial" charset="0"/>
                          <a:ea typeface="Arial" charset="0"/>
                          <a:cs typeface="Arial" charset="0"/>
                        </a:rPr>
                        <a:t>and</a:t>
                      </a:r>
                      <a:r>
                        <a:rPr kumimoji="0" lang="de-CH" sz="2000" u="none" strike="noStrike" cap="none" normalizeH="0" baseline="0" dirty="0">
                          <a:ln>
                            <a:noFill/>
                          </a:ln>
                          <a:effectLst/>
                          <a:latin typeface="Arial" charset="0"/>
                          <a:ea typeface="Arial" charset="0"/>
                          <a:cs typeface="Arial" charset="0"/>
                        </a:rPr>
                        <a:t> </a:t>
                      </a:r>
                      <a:r>
                        <a:rPr kumimoji="0" lang="de-CH" sz="2000" u="none" strike="noStrike" cap="none" normalizeH="0" baseline="0" dirty="0" err="1">
                          <a:ln>
                            <a:noFill/>
                          </a:ln>
                          <a:effectLst/>
                          <a:latin typeface="Arial" charset="0"/>
                          <a:ea typeface="Arial" charset="0"/>
                          <a:cs typeface="Arial" charset="0"/>
                        </a:rPr>
                        <a:t>Linguistics</a:t>
                      </a:r>
                      <a:endParaRPr kumimoji="0" lang="de-CH" sz="2000" b="0" i="0" u="none" strike="noStrike" cap="none" normalizeH="0" baseline="0" dirty="0">
                        <a:ln>
                          <a:noFill/>
                        </a:ln>
                        <a:solidFill>
                          <a:schemeClr val="tx1"/>
                        </a:solidFill>
                        <a:effectLst/>
                        <a:latin typeface="Arial" charset="0"/>
                        <a:ea typeface="Arial" charset="0"/>
                        <a:cs typeface="Arial" charset="0"/>
                      </a:endParaRPr>
                    </a:p>
                  </a:txBody>
                  <a:tcPr horzOverflow="overflow">
                    <a:solidFill>
                      <a:schemeClr val="accent2">
                        <a:lumMod val="40000"/>
                        <a:lumOff val="60000"/>
                      </a:schemeClr>
                    </a:solidFill>
                  </a:tcPr>
                </a:tc>
                <a:extLst>
                  <a:ext uri="{0D108BD9-81ED-4DB2-BD59-A6C34878D82A}">
                    <a16:rowId xmlns:a16="http://schemas.microsoft.com/office/drawing/2014/main" val="10000"/>
                  </a:ext>
                </a:extLst>
              </a:tr>
            </a:tbl>
          </a:graphicData>
        </a:graphic>
      </p:graphicFrame>
      <p:graphicFrame>
        <p:nvGraphicFramePr>
          <p:cNvPr id="53" name="Group 20">
            <a:extLst>
              <a:ext uri="{FF2B5EF4-FFF2-40B4-BE49-F238E27FC236}">
                <a16:creationId xmlns:a16="http://schemas.microsoft.com/office/drawing/2014/main" id="{5B699F26-52DC-684B-AD65-0CEBA1F40DCA}"/>
              </a:ext>
            </a:extLst>
          </p:cNvPr>
          <p:cNvGraphicFramePr>
            <a:graphicFrameLocks noGrp="1"/>
          </p:cNvGraphicFramePr>
          <p:nvPr>
            <p:extLst>
              <p:ext uri="{D42A27DB-BD31-4B8C-83A1-F6EECF244321}">
                <p14:modId xmlns:p14="http://schemas.microsoft.com/office/powerpoint/2010/main" val="1835245905"/>
              </p:ext>
            </p:extLst>
          </p:nvPr>
        </p:nvGraphicFramePr>
        <p:xfrm>
          <a:off x="4075902" y="2106028"/>
          <a:ext cx="1442655" cy="2133600"/>
        </p:xfrm>
        <a:graphic>
          <a:graphicData uri="http://schemas.openxmlformats.org/drawingml/2006/table">
            <a:tbl>
              <a:tblPr>
                <a:tableStyleId>{3C2FFA5D-87B4-456A-9821-1D502468CF0F}</a:tableStyleId>
              </a:tblPr>
              <a:tblGrid>
                <a:gridCol w="1442655">
                  <a:extLst>
                    <a:ext uri="{9D8B030D-6E8A-4147-A177-3AD203B41FA5}">
                      <a16:colId xmlns:a16="http://schemas.microsoft.com/office/drawing/2014/main" val="20000"/>
                    </a:ext>
                  </a:extLst>
                </a:gridCol>
              </a:tblGrid>
              <a:tr h="2133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a:ln>
                          <a:noFill/>
                        </a:ln>
                        <a:solidFill>
                          <a:schemeClr val="tx1"/>
                        </a:solidFill>
                        <a:effectLst/>
                        <a:latin typeface="Frutiger 47LightCn" pitchFamily="-105" charset="0"/>
                      </a:endParaRPr>
                    </a:p>
                  </a:txBody>
                  <a:tcPr horzOverflow="overflow">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
        <p:nvSpPr>
          <p:cNvPr id="54" name="Rectangle 26">
            <a:extLst>
              <a:ext uri="{FF2B5EF4-FFF2-40B4-BE49-F238E27FC236}">
                <a16:creationId xmlns:a16="http://schemas.microsoft.com/office/drawing/2014/main" id="{5745A046-3DF9-CF49-A94F-921D78EE022F}"/>
              </a:ext>
            </a:extLst>
          </p:cNvPr>
          <p:cNvSpPr>
            <a:spLocks noChangeArrowheads="1"/>
          </p:cNvSpPr>
          <p:nvPr/>
        </p:nvSpPr>
        <p:spPr bwMode="auto">
          <a:xfrm>
            <a:off x="4004438" y="4289385"/>
            <a:ext cx="1491358"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de-CH" sz="2200" b="1" dirty="0">
                <a:latin typeface="Arial" charset="0"/>
                <a:ea typeface="Arial" charset="0"/>
                <a:cs typeface="Arial" charset="0"/>
              </a:rPr>
              <a:t>60 ECTS</a:t>
            </a:r>
            <a:endParaRPr lang="de-CH" sz="2200" dirty="0">
              <a:latin typeface="Arial" charset="0"/>
              <a:ea typeface="Arial" charset="0"/>
              <a:cs typeface="Arial" charset="0"/>
            </a:endParaRPr>
          </a:p>
        </p:txBody>
      </p:sp>
      <p:sp>
        <p:nvSpPr>
          <p:cNvPr id="55" name="Rectangle 27">
            <a:extLst>
              <a:ext uri="{FF2B5EF4-FFF2-40B4-BE49-F238E27FC236}">
                <a16:creationId xmlns:a16="http://schemas.microsoft.com/office/drawing/2014/main" id="{897DECD9-AC4F-F04A-B8E4-1636954F86A7}"/>
              </a:ext>
            </a:extLst>
          </p:cNvPr>
          <p:cNvSpPr>
            <a:spLocks noChangeArrowheads="1"/>
          </p:cNvSpPr>
          <p:nvPr/>
        </p:nvSpPr>
        <p:spPr bwMode="auto">
          <a:xfrm>
            <a:off x="3168868" y="2109795"/>
            <a:ext cx="8676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de-CH" sz="3000" b="1" dirty="0">
                <a:latin typeface="Arial" charset="0"/>
              </a:rPr>
              <a:t>+</a:t>
            </a:r>
          </a:p>
        </p:txBody>
      </p:sp>
      <p:sp>
        <p:nvSpPr>
          <p:cNvPr id="56" name="Rectangle 28">
            <a:extLst>
              <a:ext uri="{FF2B5EF4-FFF2-40B4-BE49-F238E27FC236}">
                <a16:creationId xmlns:a16="http://schemas.microsoft.com/office/drawing/2014/main" id="{CB24895D-E643-C448-861F-400020C19026}"/>
              </a:ext>
            </a:extLst>
          </p:cNvPr>
          <p:cNvSpPr>
            <a:spLocks noChangeArrowheads="1"/>
          </p:cNvSpPr>
          <p:nvPr/>
        </p:nvSpPr>
        <p:spPr bwMode="auto">
          <a:xfrm>
            <a:off x="836395" y="2070570"/>
            <a:ext cx="662513" cy="549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de-CH" sz="3000" b="1" dirty="0">
                <a:latin typeface="Arial" charset="0"/>
                <a:ea typeface="Arial" charset="0"/>
                <a:cs typeface="Arial" charset="0"/>
              </a:rPr>
              <a:t>a)</a:t>
            </a:r>
          </a:p>
        </p:txBody>
      </p:sp>
      <p:graphicFrame>
        <p:nvGraphicFramePr>
          <p:cNvPr id="57" name="Group 14">
            <a:extLst>
              <a:ext uri="{FF2B5EF4-FFF2-40B4-BE49-F238E27FC236}">
                <a16:creationId xmlns:a16="http://schemas.microsoft.com/office/drawing/2014/main" id="{04E42052-9326-544F-B7A7-E0C98150A455}"/>
              </a:ext>
            </a:extLst>
          </p:cNvPr>
          <p:cNvGraphicFramePr>
            <a:graphicFrameLocks noGrp="1"/>
          </p:cNvGraphicFramePr>
          <p:nvPr>
            <p:extLst>
              <p:ext uri="{D42A27DB-BD31-4B8C-83A1-F6EECF244321}">
                <p14:modId xmlns:p14="http://schemas.microsoft.com/office/powerpoint/2010/main" val="2828651694"/>
              </p:ext>
            </p:extLst>
          </p:nvPr>
        </p:nvGraphicFramePr>
        <p:xfrm>
          <a:off x="7288487" y="2147938"/>
          <a:ext cx="1667976" cy="3659014"/>
        </p:xfrm>
        <a:graphic>
          <a:graphicData uri="http://schemas.openxmlformats.org/drawingml/2006/table">
            <a:tbl>
              <a:tblPr>
                <a:tableStyleId>{284E427A-3D55-4303-BF80-6455036E1DE7}</a:tableStyleId>
              </a:tblPr>
              <a:tblGrid>
                <a:gridCol w="1667976">
                  <a:extLst>
                    <a:ext uri="{9D8B030D-6E8A-4147-A177-3AD203B41FA5}">
                      <a16:colId xmlns:a16="http://schemas.microsoft.com/office/drawing/2014/main" val="20000"/>
                    </a:ext>
                  </a:extLst>
                </a:gridCol>
              </a:tblGrid>
              <a:tr h="3659014">
                <a:tc>
                  <a:txBody>
                    <a:bodyPr/>
                    <a:lstStyle/>
                    <a:p>
                      <a:pPr marL="0" marR="0" lvl="0" indent="0" algn="ctr" defTabSz="914400" rtl="0" eaLnBrk="1" fontAlgn="base" latinLnBrk="0" hangingPunct="1">
                        <a:lnSpc>
                          <a:spcPct val="50000"/>
                        </a:lnSpc>
                        <a:spcBef>
                          <a:spcPct val="20000"/>
                        </a:spcBef>
                        <a:spcAft>
                          <a:spcPct val="0"/>
                        </a:spcAft>
                        <a:buClrTx/>
                        <a:buSzTx/>
                        <a:buFontTx/>
                        <a:buNone/>
                        <a:tabLst/>
                      </a:pPr>
                      <a:endParaRPr kumimoji="0" lang="de-CH" sz="1800" u="none" strike="noStrike" cap="none" normalizeH="0" baseline="0" dirty="0">
                        <a:ln>
                          <a:noFill/>
                        </a:ln>
                        <a:effectLst/>
                      </a:endParaRPr>
                    </a:p>
                  </a:txBody>
                  <a:tcPr horzOverflow="overflow">
                    <a:solidFill>
                      <a:schemeClr val="accent1">
                        <a:lumMod val="40000"/>
                        <a:lumOff val="60000"/>
                      </a:schemeClr>
                    </a:solidFill>
                  </a:tcPr>
                </a:tc>
                <a:extLst>
                  <a:ext uri="{0D108BD9-81ED-4DB2-BD59-A6C34878D82A}">
                    <a16:rowId xmlns:a16="http://schemas.microsoft.com/office/drawing/2014/main" val="10000"/>
                  </a:ext>
                </a:extLst>
              </a:tr>
            </a:tbl>
          </a:graphicData>
        </a:graphic>
      </p:graphicFrame>
      <p:graphicFrame>
        <p:nvGraphicFramePr>
          <p:cNvPr id="58" name="Group 20">
            <a:extLst>
              <a:ext uri="{FF2B5EF4-FFF2-40B4-BE49-F238E27FC236}">
                <a16:creationId xmlns:a16="http://schemas.microsoft.com/office/drawing/2014/main" id="{0693C1EA-91F6-F34C-93B6-94C411F38141}"/>
              </a:ext>
            </a:extLst>
          </p:cNvPr>
          <p:cNvGraphicFramePr>
            <a:graphicFrameLocks noGrp="1"/>
          </p:cNvGraphicFramePr>
          <p:nvPr>
            <p:extLst>
              <p:ext uri="{D42A27DB-BD31-4B8C-83A1-F6EECF244321}">
                <p14:modId xmlns:p14="http://schemas.microsoft.com/office/powerpoint/2010/main" val="3360222440"/>
              </p:ext>
            </p:extLst>
          </p:nvPr>
        </p:nvGraphicFramePr>
        <p:xfrm>
          <a:off x="9841367" y="2128460"/>
          <a:ext cx="1442655" cy="2133600"/>
        </p:xfrm>
        <a:graphic>
          <a:graphicData uri="http://schemas.openxmlformats.org/drawingml/2006/table">
            <a:tbl>
              <a:tblPr>
                <a:tableStyleId>{3C2FFA5D-87B4-456A-9821-1D502468CF0F}</a:tableStyleId>
              </a:tblPr>
              <a:tblGrid>
                <a:gridCol w="1442655">
                  <a:extLst>
                    <a:ext uri="{9D8B030D-6E8A-4147-A177-3AD203B41FA5}">
                      <a16:colId xmlns:a16="http://schemas.microsoft.com/office/drawing/2014/main" val="20000"/>
                    </a:ext>
                  </a:extLst>
                </a:gridCol>
              </a:tblGrid>
              <a:tr h="2133600">
                <a:tc>
                  <a:txBody>
                    <a:bodyPr/>
                    <a:lstStyle/>
                    <a:p>
                      <a:pPr marL="0" marR="0" lvl="0" indent="0" algn="ctr" defTabSz="914400" rtl="0" eaLnBrk="1" fontAlgn="base" latinLnBrk="0" hangingPunct="1">
                        <a:lnSpc>
                          <a:spcPct val="50000"/>
                        </a:lnSpc>
                        <a:spcBef>
                          <a:spcPct val="20000"/>
                        </a:spcBef>
                        <a:spcAft>
                          <a:spcPct val="0"/>
                        </a:spcAft>
                        <a:buClrTx/>
                        <a:buSzTx/>
                        <a:buFontTx/>
                        <a:buNone/>
                        <a:tabLst/>
                      </a:pPr>
                      <a:endParaRPr kumimoji="0" lang="de-CH" sz="1800" u="none" strike="noStrike" cap="none" normalizeH="0" baseline="0" dirty="0">
                        <a:ln>
                          <a:noFill/>
                        </a:ln>
                        <a:effectLst/>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0" lang="de-CH" sz="2000" u="none" strike="noStrike" cap="none" normalizeH="0" baseline="0" dirty="0">
                          <a:ln>
                            <a:noFill/>
                          </a:ln>
                          <a:effectLst/>
                          <a:latin typeface="Arial" charset="0"/>
                          <a:ea typeface="Arial" charset="0"/>
                          <a:cs typeface="Arial" charset="0"/>
                        </a:rPr>
                        <a:t>English </a:t>
                      </a:r>
                      <a:r>
                        <a:rPr kumimoji="0" lang="de-CH" sz="2000" u="none" strike="noStrike" cap="none" normalizeH="0" baseline="0" dirty="0" err="1">
                          <a:ln>
                            <a:noFill/>
                          </a:ln>
                          <a:effectLst/>
                          <a:latin typeface="Arial" charset="0"/>
                          <a:ea typeface="Arial" charset="0"/>
                          <a:cs typeface="Arial" charset="0"/>
                        </a:rPr>
                        <a:t>Literature</a:t>
                      </a:r>
                      <a:r>
                        <a:rPr kumimoji="0" lang="de-CH" sz="2000" u="none" strike="noStrike" cap="none" normalizeH="0" baseline="0" dirty="0">
                          <a:ln>
                            <a:noFill/>
                          </a:ln>
                          <a:effectLst/>
                          <a:latin typeface="Arial" charset="0"/>
                          <a:ea typeface="Arial" charset="0"/>
                          <a:cs typeface="Arial" charset="0"/>
                        </a:rPr>
                        <a:t> </a:t>
                      </a:r>
                      <a:r>
                        <a:rPr kumimoji="0" lang="de-CH" sz="2000" u="none" strike="noStrike" cap="none" normalizeH="0" baseline="0" dirty="0" err="1">
                          <a:ln>
                            <a:noFill/>
                          </a:ln>
                          <a:effectLst/>
                          <a:latin typeface="Arial" charset="0"/>
                          <a:ea typeface="Arial" charset="0"/>
                          <a:cs typeface="Arial" charset="0"/>
                        </a:rPr>
                        <a:t>and</a:t>
                      </a:r>
                      <a:r>
                        <a:rPr kumimoji="0" lang="de-CH" sz="2000" u="none" strike="noStrike" cap="none" normalizeH="0" baseline="0" dirty="0">
                          <a:ln>
                            <a:noFill/>
                          </a:ln>
                          <a:effectLst/>
                          <a:latin typeface="Arial" charset="0"/>
                          <a:ea typeface="Arial" charset="0"/>
                          <a:cs typeface="Arial" charset="0"/>
                        </a:rPr>
                        <a:t> </a:t>
                      </a:r>
                      <a:r>
                        <a:rPr kumimoji="0" lang="de-CH" sz="2000" u="none" strike="noStrike" cap="none" normalizeH="0" baseline="0" dirty="0" err="1">
                          <a:ln>
                            <a:noFill/>
                          </a:ln>
                          <a:effectLst/>
                          <a:latin typeface="Arial" charset="0"/>
                          <a:ea typeface="Arial" charset="0"/>
                          <a:cs typeface="Arial" charset="0"/>
                        </a:rPr>
                        <a:t>Linguistics</a:t>
                      </a:r>
                      <a:endParaRPr kumimoji="0" lang="de-CH" sz="2000" b="0" i="0" u="none" strike="noStrike" cap="none" normalizeH="0" baseline="0" dirty="0">
                        <a:ln>
                          <a:noFill/>
                        </a:ln>
                        <a:solidFill>
                          <a:schemeClr val="tx1"/>
                        </a:solidFill>
                        <a:effectLst/>
                        <a:latin typeface="Arial" charset="0"/>
                        <a:ea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a:ln>
                          <a:noFill/>
                        </a:ln>
                        <a:solidFill>
                          <a:schemeClr val="tx1"/>
                        </a:solidFill>
                        <a:effectLst/>
                        <a:latin typeface="Frutiger 47LightCn" pitchFamily="-105" charset="0"/>
                      </a:endParaRPr>
                    </a:p>
                  </a:txBody>
                  <a:tcPr horzOverflow="overflow">
                    <a:solidFill>
                      <a:schemeClr val="accent2">
                        <a:lumMod val="40000"/>
                        <a:lumOff val="60000"/>
                      </a:schemeClr>
                    </a:solidFill>
                  </a:tcPr>
                </a:tc>
                <a:extLst>
                  <a:ext uri="{0D108BD9-81ED-4DB2-BD59-A6C34878D82A}">
                    <a16:rowId xmlns:a16="http://schemas.microsoft.com/office/drawing/2014/main" val="10000"/>
                  </a:ext>
                </a:extLst>
              </a:tr>
            </a:tbl>
          </a:graphicData>
        </a:graphic>
      </p:graphicFrame>
      <p:sp>
        <p:nvSpPr>
          <p:cNvPr id="59" name="Rectangle 10">
            <a:extLst>
              <a:ext uri="{FF2B5EF4-FFF2-40B4-BE49-F238E27FC236}">
                <a16:creationId xmlns:a16="http://schemas.microsoft.com/office/drawing/2014/main" id="{B118B942-F5A8-ED44-B721-D1DD1B50EFB9}"/>
              </a:ext>
            </a:extLst>
          </p:cNvPr>
          <p:cNvSpPr>
            <a:spLocks noChangeArrowheads="1"/>
          </p:cNvSpPr>
          <p:nvPr/>
        </p:nvSpPr>
        <p:spPr bwMode="auto">
          <a:xfrm>
            <a:off x="7287134" y="5763717"/>
            <a:ext cx="1686779"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de-CH" sz="2200" b="1" dirty="0">
                <a:latin typeface="Arial" charset="0"/>
                <a:ea typeface="Arial" charset="0"/>
                <a:cs typeface="Arial" charset="0"/>
              </a:rPr>
              <a:t>120 ECTS</a:t>
            </a:r>
            <a:endParaRPr lang="de-CH" sz="2200" dirty="0">
              <a:latin typeface="Arial" charset="0"/>
              <a:ea typeface="Arial" charset="0"/>
              <a:cs typeface="Arial" charset="0"/>
            </a:endParaRPr>
          </a:p>
        </p:txBody>
      </p:sp>
      <p:sp>
        <p:nvSpPr>
          <p:cNvPr id="60" name="Rectangle 26">
            <a:extLst>
              <a:ext uri="{FF2B5EF4-FFF2-40B4-BE49-F238E27FC236}">
                <a16:creationId xmlns:a16="http://schemas.microsoft.com/office/drawing/2014/main" id="{B6DBADF1-0CEA-8C4C-9BF5-422B58EA66DE}"/>
              </a:ext>
            </a:extLst>
          </p:cNvPr>
          <p:cNvSpPr>
            <a:spLocks noChangeArrowheads="1"/>
          </p:cNvSpPr>
          <p:nvPr/>
        </p:nvSpPr>
        <p:spPr bwMode="auto">
          <a:xfrm>
            <a:off x="9792664" y="4262060"/>
            <a:ext cx="1491358"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de-CH" sz="2200" b="1" dirty="0">
                <a:latin typeface="Arial" charset="0"/>
                <a:ea typeface="Arial" charset="0"/>
                <a:cs typeface="Arial" charset="0"/>
              </a:rPr>
              <a:t>60 ECTS</a:t>
            </a:r>
            <a:endParaRPr lang="de-CH" sz="2200" dirty="0">
              <a:latin typeface="Arial" charset="0"/>
              <a:ea typeface="Arial" charset="0"/>
              <a:cs typeface="Arial" charset="0"/>
            </a:endParaRPr>
          </a:p>
        </p:txBody>
      </p:sp>
    </p:spTree>
    <p:extLst>
      <p:ext uri="{BB962C8B-B14F-4D97-AF65-F5344CB8AC3E}">
        <p14:creationId xmlns:p14="http://schemas.microsoft.com/office/powerpoint/2010/main" val="1468593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Bachelor: 60-ECTS Minor</a:t>
            </a:r>
          </a:p>
        </p:txBody>
      </p:sp>
      <p:sp>
        <p:nvSpPr>
          <p:cNvPr id="5" name="Rectangle 24"/>
          <p:cNvSpPr>
            <a:spLocks noChangeArrowheads="1"/>
          </p:cNvSpPr>
          <p:nvPr/>
        </p:nvSpPr>
        <p:spPr bwMode="auto">
          <a:xfrm>
            <a:off x="1326225" y="2816882"/>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GB"/>
          </a:p>
        </p:txBody>
      </p:sp>
      <p:sp>
        <p:nvSpPr>
          <p:cNvPr id="6" name="Rectangle 39"/>
          <p:cNvSpPr>
            <a:spLocks noChangeArrowheads="1"/>
          </p:cNvSpPr>
          <p:nvPr/>
        </p:nvSpPr>
        <p:spPr bwMode="auto">
          <a:xfrm>
            <a:off x="4375812" y="5163207"/>
            <a:ext cx="18415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spcBef>
                <a:spcPct val="20000"/>
              </a:spcBef>
            </a:pPr>
            <a:endParaRPr lang="en-GB" sz="1600"/>
          </a:p>
        </p:txBody>
      </p:sp>
      <p:sp>
        <p:nvSpPr>
          <p:cNvPr id="7" name="Rectangle 40"/>
          <p:cNvSpPr>
            <a:spLocks noChangeArrowheads="1"/>
          </p:cNvSpPr>
          <p:nvPr/>
        </p:nvSpPr>
        <p:spPr bwMode="auto">
          <a:xfrm>
            <a:off x="3320125" y="4086882"/>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GB"/>
          </a:p>
        </p:txBody>
      </p:sp>
      <p:grpSp>
        <p:nvGrpSpPr>
          <p:cNvPr id="10" name="Group 85"/>
          <p:cNvGrpSpPr>
            <a:grpSpLocks/>
          </p:cNvGrpSpPr>
          <p:nvPr/>
        </p:nvGrpSpPr>
        <p:grpSpPr bwMode="auto">
          <a:xfrm>
            <a:off x="9852847" y="4136018"/>
            <a:ext cx="1687511" cy="533400"/>
            <a:chOff x="4800" y="3696"/>
            <a:chExt cx="624" cy="336"/>
          </a:xfrm>
        </p:grpSpPr>
        <p:sp>
          <p:nvSpPr>
            <p:cNvPr id="11" name="Text Box 80"/>
            <p:cNvSpPr txBox="1">
              <a:spLocks noChangeArrowheads="1"/>
            </p:cNvSpPr>
            <p:nvPr/>
          </p:nvSpPr>
          <p:spPr bwMode="auto">
            <a:xfrm>
              <a:off x="4800" y="3696"/>
              <a:ext cx="624"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2200" b="1" dirty="0">
                  <a:latin typeface="Arial" charset="0"/>
                  <a:ea typeface="Arial" charset="0"/>
                  <a:cs typeface="Arial" charset="0"/>
                </a:rPr>
                <a:t>60 ECTS</a:t>
              </a:r>
            </a:p>
          </p:txBody>
        </p:sp>
        <p:sp>
          <p:nvSpPr>
            <p:cNvPr id="12" name="Line 81"/>
            <p:cNvSpPr>
              <a:spLocks noChangeShapeType="1"/>
            </p:cNvSpPr>
            <p:nvPr/>
          </p:nvSpPr>
          <p:spPr bwMode="auto">
            <a:xfrm flipH="1">
              <a:off x="4800" y="3696"/>
              <a:ext cx="624"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sz="2200">
                <a:latin typeface="Arial" charset="0"/>
                <a:ea typeface="Arial" charset="0"/>
                <a:cs typeface="Arial" charset="0"/>
              </a:endParaRPr>
            </a:p>
          </p:txBody>
        </p:sp>
        <p:sp>
          <p:nvSpPr>
            <p:cNvPr id="13" name="Line 83"/>
            <p:cNvSpPr>
              <a:spLocks noChangeShapeType="1"/>
            </p:cNvSpPr>
            <p:nvPr/>
          </p:nvSpPr>
          <p:spPr bwMode="auto">
            <a:xfrm flipH="1">
              <a:off x="4800" y="3984"/>
              <a:ext cx="624"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sz="2200">
                <a:latin typeface="Arial" charset="0"/>
                <a:ea typeface="Arial" charset="0"/>
                <a:cs typeface="Arial" charset="0"/>
              </a:endParaRPr>
            </a:p>
          </p:txBody>
        </p:sp>
        <p:sp>
          <p:nvSpPr>
            <p:cNvPr id="14" name="Line 84"/>
            <p:cNvSpPr>
              <a:spLocks noChangeShapeType="1"/>
            </p:cNvSpPr>
            <p:nvPr/>
          </p:nvSpPr>
          <p:spPr bwMode="auto">
            <a:xfrm flipH="1">
              <a:off x="4800" y="4032"/>
              <a:ext cx="624"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sz="2200">
                <a:latin typeface="Arial" charset="0"/>
                <a:ea typeface="Arial" charset="0"/>
                <a:cs typeface="Arial" charset="0"/>
              </a:endParaRPr>
            </a:p>
          </p:txBody>
        </p:sp>
      </p:grpSp>
      <p:sp>
        <p:nvSpPr>
          <p:cNvPr id="15" name="Rectangle 92"/>
          <p:cNvSpPr>
            <a:spLocks noChangeArrowheads="1"/>
          </p:cNvSpPr>
          <p:nvPr/>
        </p:nvSpPr>
        <p:spPr bwMode="auto">
          <a:xfrm>
            <a:off x="9837083" y="3581337"/>
            <a:ext cx="1687510"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de-CH" sz="2200" dirty="0">
                <a:latin typeface="Arial" charset="0"/>
                <a:ea typeface="Arial" charset="0"/>
                <a:cs typeface="Arial" charset="0"/>
              </a:rPr>
              <a:t>= 30 ECTS</a:t>
            </a:r>
          </a:p>
        </p:txBody>
      </p:sp>
      <p:sp>
        <p:nvSpPr>
          <p:cNvPr id="25" name="Rectangle 52">
            <a:extLst>
              <a:ext uri="{FF2B5EF4-FFF2-40B4-BE49-F238E27FC236}">
                <a16:creationId xmlns:a16="http://schemas.microsoft.com/office/drawing/2014/main" id="{F4890899-8C35-B945-84D9-9D64B4DCFCDD}"/>
              </a:ext>
            </a:extLst>
          </p:cNvPr>
          <p:cNvSpPr>
            <a:spLocks noChangeArrowheads="1"/>
          </p:cNvSpPr>
          <p:nvPr/>
        </p:nvSpPr>
        <p:spPr bwMode="auto">
          <a:xfrm>
            <a:off x="9852848" y="1961431"/>
            <a:ext cx="1655980"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de-CH" sz="2200" dirty="0">
                <a:latin typeface="Arial" charset="0"/>
                <a:ea typeface="Arial" charset="0"/>
                <a:cs typeface="Arial" charset="0"/>
              </a:rPr>
              <a:t>= 30 ECTS</a:t>
            </a:r>
          </a:p>
        </p:txBody>
      </p:sp>
      <p:sp>
        <p:nvSpPr>
          <p:cNvPr id="27" name="Rectangle 106">
            <a:extLst>
              <a:ext uri="{FF2B5EF4-FFF2-40B4-BE49-F238E27FC236}">
                <a16:creationId xmlns:a16="http://schemas.microsoft.com/office/drawing/2014/main" id="{E8CA4DBD-8130-CC4B-B606-C7642650A873}"/>
              </a:ext>
            </a:extLst>
          </p:cNvPr>
          <p:cNvSpPr>
            <a:spLocks noChangeArrowheads="1"/>
          </p:cNvSpPr>
          <p:nvPr/>
        </p:nvSpPr>
        <p:spPr bwMode="auto">
          <a:xfrm rot="16213659">
            <a:off x="-74881" y="4402585"/>
            <a:ext cx="2071687"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de-CH" sz="2200" b="1" dirty="0">
                <a:latin typeface="Arial" charset="0"/>
                <a:ea typeface="Arial" charset="0"/>
                <a:cs typeface="Arial" charset="0"/>
              </a:rPr>
              <a:t>Main </a:t>
            </a:r>
            <a:r>
              <a:rPr lang="de-CH" sz="2200" b="1" dirty="0" err="1">
                <a:latin typeface="Arial" charset="0"/>
                <a:ea typeface="Arial" charset="0"/>
                <a:cs typeface="Arial" charset="0"/>
              </a:rPr>
              <a:t>Studies</a:t>
            </a:r>
            <a:endParaRPr lang="de-CH" sz="2200" dirty="0">
              <a:latin typeface="Arial" charset="0"/>
              <a:ea typeface="Arial" charset="0"/>
              <a:cs typeface="Arial" charset="0"/>
            </a:endParaRPr>
          </a:p>
        </p:txBody>
      </p:sp>
      <p:sp>
        <p:nvSpPr>
          <p:cNvPr id="28" name="Rectangle 63">
            <a:extLst>
              <a:ext uri="{FF2B5EF4-FFF2-40B4-BE49-F238E27FC236}">
                <a16:creationId xmlns:a16="http://schemas.microsoft.com/office/drawing/2014/main" id="{2C6C4FB1-30F8-674F-B87C-BE09A95D569B}"/>
              </a:ext>
            </a:extLst>
          </p:cNvPr>
          <p:cNvSpPr>
            <a:spLocks noChangeArrowheads="1"/>
          </p:cNvSpPr>
          <p:nvPr/>
        </p:nvSpPr>
        <p:spPr bwMode="auto">
          <a:xfrm rot="16213659">
            <a:off x="197895" y="2026254"/>
            <a:ext cx="1723170" cy="7694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de-CH" sz="2200" b="1" dirty="0" err="1">
                <a:latin typeface="Arial" charset="0"/>
                <a:ea typeface="Arial" charset="0"/>
                <a:cs typeface="Arial" charset="0"/>
              </a:rPr>
              <a:t>Foundation</a:t>
            </a:r>
            <a:r>
              <a:rPr lang="de-CH" sz="2200" b="1" dirty="0">
                <a:latin typeface="Arial" charset="0"/>
                <a:ea typeface="Arial" charset="0"/>
                <a:cs typeface="Arial" charset="0"/>
              </a:rPr>
              <a:t> </a:t>
            </a:r>
            <a:r>
              <a:rPr lang="de-CH" sz="2200" b="1" dirty="0" err="1">
                <a:latin typeface="Arial" charset="0"/>
                <a:ea typeface="Arial" charset="0"/>
                <a:cs typeface="Arial" charset="0"/>
              </a:rPr>
              <a:t>Studies</a:t>
            </a:r>
            <a:endParaRPr lang="de-CH" sz="2200" dirty="0">
              <a:latin typeface="Arial" charset="0"/>
              <a:ea typeface="Arial" charset="0"/>
              <a:cs typeface="Arial" charset="0"/>
            </a:endParaRPr>
          </a:p>
        </p:txBody>
      </p:sp>
      <p:graphicFrame>
        <p:nvGraphicFramePr>
          <p:cNvPr id="19" name="Group 141">
            <a:extLst>
              <a:ext uri="{FF2B5EF4-FFF2-40B4-BE49-F238E27FC236}">
                <a16:creationId xmlns:a16="http://schemas.microsoft.com/office/drawing/2014/main" id="{A3C47F01-451B-B040-8BEA-026B934FE0F7}"/>
              </a:ext>
            </a:extLst>
          </p:cNvPr>
          <p:cNvGraphicFramePr>
            <a:graphicFrameLocks noGrp="1"/>
          </p:cNvGraphicFramePr>
          <p:nvPr>
            <p:extLst>
              <p:ext uri="{D42A27DB-BD31-4B8C-83A1-F6EECF244321}">
                <p14:modId xmlns:p14="http://schemas.microsoft.com/office/powerpoint/2010/main" val="4042559425"/>
              </p:ext>
            </p:extLst>
          </p:nvPr>
        </p:nvGraphicFramePr>
        <p:xfrm>
          <a:off x="1877352" y="3136674"/>
          <a:ext cx="7848000" cy="2309988"/>
        </p:xfrm>
        <a:graphic>
          <a:graphicData uri="http://schemas.openxmlformats.org/drawingml/2006/table">
            <a:tbl>
              <a:tblPr/>
              <a:tblGrid>
                <a:gridCol w="7848000">
                  <a:extLst>
                    <a:ext uri="{9D8B030D-6E8A-4147-A177-3AD203B41FA5}">
                      <a16:colId xmlns:a16="http://schemas.microsoft.com/office/drawing/2014/main" val="20000"/>
                    </a:ext>
                  </a:extLst>
                </a:gridCol>
              </a:tblGrid>
              <a:tr h="769996">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5029200" algn="l"/>
                          <a:tab pos="5905500" algn="r"/>
                        </a:tabLst>
                      </a:pPr>
                      <a:endParaRPr kumimoji="0" lang="en-GB" sz="1800" b="0" i="0" u="none" strike="noStrike" cap="none" normalizeH="0" baseline="0" dirty="0">
                        <a:ln>
                          <a:noFill/>
                        </a:ln>
                        <a:solidFill>
                          <a:schemeClr val="tx1"/>
                        </a:solidFill>
                        <a:effectLst/>
                        <a:latin typeface="Frutiger 47LightCn" pitchFamily="-105" charset="0"/>
                      </a:endParaRPr>
                    </a:p>
                  </a:txBody>
                  <a:tcPr anchor="ctr" horzOverflow="overflow">
                    <a:lnL cap="flat">
                      <a:noFill/>
                    </a:lnL>
                    <a:lnR cap="flat">
                      <a:noFill/>
                    </a:lnR>
                    <a:lnT cap="flat">
                      <a:noFill/>
                    </a:lnT>
                    <a:lnB>
                      <a:noFill/>
                    </a:lnB>
                    <a:lnTlToBr>
                      <a:noFill/>
                    </a:lnTlToBr>
                    <a:lnBlToTr>
                      <a:noFill/>
                    </a:lnBlToTr>
                    <a:solidFill>
                      <a:srgbClr val="DEDEDE"/>
                    </a:solidFill>
                  </a:tcPr>
                </a:tc>
                <a:extLst>
                  <a:ext uri="{0D108BD9-81ED-4DB2-BD59-A6C34878D82A}">
                    <a16:rowId xmlns:a16="http://schemas.microsoft.com/office/drawing/2014/main" val="10000"/>
                  </a:ext>
                </a:extLst>
              </a:tr>
              <a:tr h="769996">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5029200" algn="l"/>
                          <a:tab pos="5905500" algn="r"/>
                        </a:tabLst>
                      </a:pPr>
                      <a:endParaRPr kumimoji="0" lang="en-GB" sz="1800" b="0" i="0" u="none" strike="noStrike" cap="none" normalizeH="0" baseline="0" dirty="0">
                        <a:ln>
                          <a:noFill/>
                        </a:ln>
                        <a:solidFill>
                          <a:schemeClr val="tx1"/>
                        </a:solidFill>
                        <a:effectLst/>
                        <a:latin typeface="Frutiger 47LightCn" pitchFamily="-105" charset="0"/>
                      </a:endParaRPr>
                    </a:p>
                  </a:txBody>
                  <a:tcPr anchor="ctr" horzOverflow="overflow">
                    <a:lnL cap="flat">
                      <a:noFill/>
                    </a:lnL>
                    <a:lnR cap="flat">
                      <a:noFill/>
                    </a:lnR>
                    <a:lnT>
                      <a:noFill/>
                    </a:lnT>
                    <a:lnB>
                      <a:noFill/>
                    </a:lnB>
                    <a:lnTlToBr>
                      <a:noFill/>
                    </a:lnTlToBr>
                    <a:lnBlToTr>
                      <a:noFill/>
                    </a:lnBlToTr>
                    <a:solidFill>
                      <a:srgbClr val="DEDEDE"/>
                    </a:solidFill>
                  </a:tcPr>
                </a:tc>
                <a:extLst>
                  <a:ext uri="{0D108BD9-81ED-4DB2-BD59-A6C34878D82A}">
                    <a16:rowId xmlns:a16="http://schemas.microsoft.com/office/drawing/2014/main" val="10001"/>
                  </a:ext>
                </a:extLst>
              </a:tr>
              <a:tr h="769996">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914900" algn="l"/>
                          <a:tab pos="5905500" algn="r"/>
                        </a:tabLst>
                      </a:pPr>
                      <a:endParaRPr kumimoji="0" lang="en-GB" sz="1800" b="0" i="0" u="none" strike="noStrike" cap="none" normalizeH="0" baseline="0" dirty="0">
                        <a:ln>
                          <a:noFill/>
                        </a:ln>
                        <a:solidFill>
                          <a:schemeClr val="tx1"/>
                        </a:solidFill>
                        <a:effectLst/>
                        <a:latin typeface="Frutiger 47LightCn" pitchFamily="-105" charset="0"/>
                      </a:endParaRPr>
                    </a:p>
                  </a:txBody>
                  <a:tcPr anchor="ctr" horzOverflow="overflow">
                    <a:lnL cap="flat">
                      <a:noFill/>
                    </a:lnL>
                    <a:lnR cap="flat">
                      <a:noFill/>
                    </a:lnR>
                    <a:lnT>
                      <a:noFill/>
                    </a:lnT>
                    <a:lnB>
                      <a:noFill/>
                    </a:lnB>
                    <a:lnTlToBr>
                      <a:noFill/>
                    </a:lnTlToBr>
                    <a:lnBlToTr>
                      <a:noFill/>
                    </a:lnBlToTr>
                    <a:solidFill>
                      <a:srgbClr val="DEDEDE"/>
                    </a:solidFill>
                  </a:tcPr>
                </a:tc>
                <a:extLst>
                  <a:ext uri="{0D108BD9-81ED-4DB2-BD59-A6C34878D82A}">
                    <a16:rowId xmlns:a16="http://schemas.microsoft.com/office/drawing/2014/main" val="10003"/>
                  </a:ext>
                </a:extLst>
              </a:tr>
            </a:tbl>
          </a:graphicData>
        </a:graphic>
      </p:graphicFrame>
      <p:graphicFrame>
        <p:nvGraphicFramePr>
          <p:cNvPr id="20" name="Table 19">
            <a:extLst>
              <a:ext uri="{FF2B5EF4-FFF2-40B4-BE49-F238E27FC236}">
                <a16:creationId xmlns:a16="http://schemas.microsoft.com/office/drawing/2014/main" id="{94FAFCC3-1135-9C41-A5D7-EA34E735FC17}"/>
              </a:ext>
            </a:extLst>
          </p:cNvPr>
          <p:cNvGraphicFramePr>
            <a:graphicFrameLocks noGrp="1"/>
          </p:cNvGraphicFramePr>
          <p:nvPr>
            <p:extLst>
              <p:ext uri="{D42A27DB-BD31-4B8C-83A1-F6EECF244321}">
                <p14:modId xmlns:p14="http://schemas.microsoft.com/office/powerpoint/2010/main" val="3844134095"/>
              </p:ext>
            </p:extLst>
          </p:nvPr>
        </p:nvGraphicFramePr>
        <p:xfrm>
          <a:off x="1861212" y="1660966"/>
          <a:ext cx="7848000" cy="1079999"/>
        </p:xfrm>
        <a:graphic>
          <a:graphicData uri="http://schemas.openxmlformats.org/drawingml/2006/table">
            <a:tbl>
              <a:tblPr/>
              <a:tblGrid>
                <a:gridCol w="7848000">
                  <a:extLst>
                    <a:ext uri="{9D8B030D-6E8A-4147-A177-3AD203B41FA5}">
                      <a16:colId xmlns:a16="http://schemas.microsoft.com/office/drawing/2014/main" val="20000"/>
                    </a:ext>
                  </a:extLst>
                </a:gridCol>
              </a:tblGrid>
              <a:tr h="394837">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483100" algn="l"/>
                          <a:tab pos="5905500" algn="r"/>
                        </a:tabLst>
                      </a:pPr>
                      <a:r>
                        <a:rPr kumimoji="0" lang="en-GB" sz="1800" b="0" i="0" u="none" strike="noStrike" cap="none" normalizeH="0" baseline="0" dirty="0">
                          <a:ln>
                            <a:noFill/>
                          </a:ln>
                          <a:solidFill>
                            <a:srgbClr val="000000"/>
                          </a:solidFill>
                          <a:effectLst/>
                          <a:latin typeface="Arial"/>
                          <a:ea typeface="ＭＳ Ｐゴシック" charset="0"/>
                          <a:cs typeface="Arial"/>
                        </a:rPr>
                        <a:t> Introduction to Linguistics I &amp; II 		9 ECTS</a:t>
                      </a:r>
                    </a:p>
                  </a:txBody>
                  <a:tcPr anchor="ctr" horzOverflow="overflow">
                    <a:lnL>
                      <a:noFill/>
                    </a:lnL>
                    <a:lnR>
                      <a:noFill/>
                    </a:lnR>
                    <a:lnT>
                      <a:noFill/>
                    </a:lnT>
                    <a:lnB w="12700" cap="flat" cmpd="sng" algn="ctr">
                      <a:solidFill>
                        <a:schemeClr val="bg2"/>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342581">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483100" algn="l"/>
                          <a:tab pos="5905500" algn="r"/>
                        </a:tabLst>
                      </a:pPr>
                      <a:r>
                        <a:rPr kumimoji="0" lang="en-GB" sz="1800" b="0" i="0" u="none" strike="noStrike" cap="none" normalizeH="0" baseline="0" dirty="0">
                          <a:ln>
                            <a:noFill/>
                          </a:ln>
                          <a:solidFill>
                            <a:srgbClr val="000000"/>
                          </a:solidFill>
                          <a:effectLst/>
                          <a:latin typeface="Arial"/>
                          <a:ea typeface="ＭＳ Ｐゴシック" charset="0"/>
                          <a:cs typeface="Arial"/>
                        </a:rPr>
                        <a:t> English Literature: Textual Analysis I &amp; II 		9 ECTS</a:t>
                      </a:r>
                    </a:p>
                  </a:txBody>
                  <a:tcPr anchor="ctr" horzOverflow="overflow">
                    <a:lnL>
                      <a:noFill/>
                    </a:lnL>
                    <a:lnR>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lumMod val="20000"/>
                        <a:lumOff val="80000"/>
                      </a:schemeClr>
                    </a:solidFill>
                  </a:tcPr>
                </a:tc>
                <a:extLst>
                  <a:ext uri="{0D108BD9-81ED-4DB2-BD59-A6C34878D82A}">
                    <a16:rowId xmlns:a16="http://schemas.microsoft.com/office/drawing/2014/main" val="10002"/>
                  </a:ext>
                </a:extLst>
              </a:tr>
              <a:tr h="342581">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914900" algn="l"/>
                          <a:tab pos="5905500" algn="r"/>
                        </a:tabLst>
                      </a:pPr>
                      <a:r>
                        <a:rPr kumimoji="0" lang="en-GB" sz="1800" b="0" i="0" u="none" strike="noStrike" cap="none" normalizeH="0" baseline="0" dirty="0">
                          <a:ln>
                            <a:noFill/>
                          </a:ln>
                          <a:solidFill>
                            <a:srgbClr val="000000"/>
                          </a:solidFill>
                          <a:effectLst/>
                          <a:latin typeface="Arial"/>
                          <a:ea typeface="ＭＳ Ｐゴシック" charset="0"/>
                          <a:cs typeface="Arial"/>
                        </a:rPr>
                        <a:t> Language Skills &amp; Culture: Introduction I &amp; II 	 12 ECTS</a:t>
                      </a:r>
                    </a:p>
                  </a:txBody>
                  <a:tcPr anchor="ctr" horzOverflow="overflow">
                    <a:lnL>
                      <a:noFill/>
                    </a:lnL>
                    <a:lnR>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4">
                        <a:lumMod val="20000"/>
                        <a:lumOff val="80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649725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Bachelor: 60-ECTS Minor</a:t>
            </a:r>
          </a:p>
        </p:txBody>
      </p:sp>
      <p:sp>
        <p:nvSpPr>
          <p:cNvPr id="5" name="Rectangle 24"/>
          <p:cNvSpPr>
            <a:spLocks noChangeArrowheads="1"/>
          </p:cNvSpPr>
          <p:nvPr/>
        </p:nvSpPr>
        <p:spPr bwMode="auto">
          <a:xfrm>
            <a:off x="1326225" y="2816882"/>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GB"/>
          </a:p>
        </p:txBody>
      </p:sp>
      <p:sp>
        <p:nvSpPr>
          <p:cNvPr id="6" name="Rectangle 39"/>
          <p:cNvSpPr>
            <a:spLocks noChangeArrowheads="1"/>
          </p:cNvSpPr>
          <p:nvPr/>
        </p:nvSpPr>
        <p:spPr bwMode="auto">
          <a:xfrm>
            <a:off x="4375812" y="5163207"/>
            <a:ext cx="18415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spcBef>
                <a:spcPct val="20000"/>
              </a:spcBef>
            </a:pPr>
            <a:endParaRPr lang="en-GB" sz="1600"/>
          </a:p>
        </p:txBody>
      </p:sp>
      <p:sp>
        <p:nvSpPr>
          <p:cNvPr id="7" name="Rectangle 40"/>
          <p:cNvSpPr>
            <a:spLocks noChangeArrowheads="1"/>
          </p:cNvSpPr>
          <p:nvPr/>
        </p:nvSpPr>
        <p:spPr bwMode="auto">
          <a:xfrm>
            <a:off x="3320125" y="4086882"/>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GB"/>
          </a:p>
        </p:txBody>
      </p:sp>
      <p:grpSp>
        <p:nvGrpSpPr>
          <p:cNvPr id="10" name="Group 85"/>
          <p:cNvGrpSpPr>
            <a:grpSpLocks/>
          </p:cNvGrpSpPr>
          <p:nvPr/>
        </p:nvGrpSpPr>
        <p:grpSpPr bwMode="auto">
          <a:xfrm>
            <a:off x="9852847" y="4136018"/>
            <a:ext cx="1687511" cy="533400"/>
            <a:chOff x="4800" y="3696"/>
            <a:chExt cx="624" cy="336"/>
          </a:xfrm>
        </p:grpSpPr>
        <p:sp>
          <p:nvSpPr>
            <p:cNvPr id="11" name="Text Box 80"/>
            <p:cNvSpPr txBox="1">
              <a:spLocks noChangeArrowheads="1"/>
            </p:cNvSpPr>
            <p:nvPr/>
          </p:nvSpPr>
          <p:spPr bwMode="auto">
            <a:xfrm>
              <a:off x="4800" y="3696"/>
              <a:ext cx="624"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2200" b="1" dirty="0">
                  <a:latin typeface="Arial" charset="0"/>
                  <a:ea typeface="Arial" charset="0"/>
                  <a:cs typeface="Arial" charset="0"/>
                </a:rPr>
                <a:t>60 ECTS</a:t>
              </a:r>
            </a:p>
          </p:txBody>
        </p:sp>
        <p:sp>
          <p:nvSpPr>
            <p:cNvPr id="12" name="Line 81"/>
            <p:cNvSpPr>
              <a:spLocks noChangeShapeType="1"/>
            </p:cNvSpPr>
            <p:nvPr/>
          </p:nvSpPr>
          <p:spPr bwMode="auto">
            <a:xfrm flipH="1">
              <a:off x="4800" y="3696"/>
              <a:ext cx="624"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sz="2200">
                <a:latin typeface="Arial" charset="0"/>
                <a:ea typeface="Arial" charset="0"/>
                <a:cs typeface="Arial" charset="0"/>
              </a:endParaRPr>
            </a:p>
          </p:txBody>
        </p:sp>
        <p:sp>
          <p:nvSpPr>
            <p:cNvPr id="13" name="Line 83"/>
            <p:cNvSpPr>
              <a:spLocks noChangeShapeType="1"/>
            </p:cNvSpPr>
            <p:nvPr/>
          </p:nvSpPr>
          <p:spPr bwMode="auto">
            <a:xfrm flipH="1">
              <a:off x="4800" y="3984"/>
              <a:ext cx="624"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sz="2200">
                <a:latin typeface="Arial" charset="0"/>
                <a:ea typeface="Arial" charset="0"/>
                <a:cs typeface="Arial" charset="0"/>
              </a:endParaRPr>
            </a:p>
          </p:txBody>
        </p:sp>
        <p:sp>
          <p:nvSpPr>
            <p:cNvPr id="14" name="Line 84"/>
            <p:cNvSpPr>
              <a:spLocks noChangeShapeType="1"/>
            </p:cNvSpPr>
            <p:nvPr/>
          </p:nvSpPr>
          <p:spPr bwMode="auto">
            <a:xfrm flipH="1">
              <a:off x="4800" y="4032"/>
              <a:ext cx="624"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sz="2200">
                <a:latin typeface="Arial" charset="0"/>
                <a:ea typeface="Arial" charset="0"/>
                <a:cs typeface="Arial" charset="0"/>
              </a:endParaRPr>
            </a:p>
          </p:txBody>
        </p:sp>
      </p:grpSp>
      <p:sp>
        <p:nvSpPr>
          <p:cNvPr id="15" name="Rectangle 92"/>
          <p:cNvSpPr>
            <a:spLocks noChangeArrowheads="1"/>
          </p:cNvSpPr>
          <p:nvPr/>
        </p:nvSpPr>
        <p:spPr bwMode="auto">
          <a:xfrm>
            <a:off x="9837083" y="3581337"/>
            <a:ext cx="1687510"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de-CH" sz="2200" dirty="0">
                <a:latin typeface="Arial" charset="0"/>
                <a:ea typeface="Arial" charset="0"/>
                <a:cs typeface="Arial" charset="0"/>
              </a:rPr>
              <a:t>= 30 ECTS</a:t>
            </a:r>
          </a:p>
        </p:txBody>
      </p:sp>
      <p:graphicFrame>
        <p:nvGraphicFramePr>
          <p:cNvPr id="21" name="Group 152"/>
          <p:cNvGraphicFramePr>
            <a:graphicFrameLocks noGrp="1"/>
          </p:cNvGraphicFramePr>
          <p:nvPr>
            <p:extLst>
              <p:ext uri="{D42A27DB-BD31-4B8C-83A1-F6EECF244321}">
                <p14:modId xmlns:p14="http://schemas.microsoft.com/office/powerpoint/2010/main" val="3061471715"/>
              </p:ext>
            </p:extLst>
          </p:nvPr>
        </p:nvGraphicFramePr>
        <p:xfrm>
          <a:off x="1877352" y="3136675"/>
          <a:ext cx="7848000" cy="2309995"/>
        </p:xfrm>
        <a:graphic>
          <a:graphicData uri="http://schemas.openxmlformats.org/drawingml/2006/table">
            <a:tbl>
              <a:tblPr/>
              <a:tblGrid>
                <a:gridCol w="7848000">
                  <a:extLst>
                    <a:ext uri="{9D8B030D-6E8A-4147-A177-3AD203B41FA5}">
                      <a16:colId xmlns:a16="http://schemas.microsoft.com/office/drawing/2014/main" val="20000"/>
                    </a:ext>
                  </a:extLst>
                </a:gridCol>
              </a:tblGrid>
              <a:tr h="461999">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483100" algn="l"/>
                        </a:tabLst>
                      </a:pPr>
                      <a:r>
                        <a:rPr kumimoji="0" lang="en-GB" sz="1800" b="0" i="0" u="none" strike="noStrike" cap="none" normalizeH="0" baseline="0" dirty="0">
                          <a:ln>
                            <a:noFill/>
                          </a:ln>
                          <a:solidFill>
                            <a:schemeClr val="tx1"/>
                          </a:solidFill>
                          <a:effectLst/>
                          <a:latin typeface="Arial" charset="0"/>
                          <a:ea typeface="Arial" charset="0"/>
                          <a:cs typeface="Arial" charset="0"/>
                        </a:rPr>
                        <a:t>History of the English Language 1: Focus on Old English</a:t>
                      </a:r>
                    </a:p>
                  </a:txBody>
                  <a:tcPr anchor="ctr" horzOverflow="overflow">
                    <a:lnL cap="flat">
                      <a:noFill/>
                    </a:lnL>
                    <a:lnR cap="flat">
                      <a:noFill/>
                    </a:lnR>
                    <a:lnT cap="flat">
                      <a:noFill/>
                    </a:lnT>
                    <a:lnB w="12700" cap="flat" cmpd="sng" algn="ctr">
                      <a:solidFill>
                        <a:schemeClr val="bg2"/>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461999">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483100" algn="l"/>
                        </a:tabLst>
                      </a:pPr>
                      <a:r>
                        <a:rPr kumimoji="0" lang="en-GB" sz="1800" b="0" i="0" u="none" strike="noStrike" cap="none" normalizeH="0" baseline="0" dirty="0">
                          <a:ln>
                            <a:noFill/>
                          </a:ln>
                          <a:solidFill>
                            <a:schemeClr val="tx1"/>
                          </a:solidFill>
                          <a:effectLst/>
                          <a:latin typeface="Arial" charset="0"/>
                          <a:ea typeface="Arial" charset="0"/>
                          <a:cs typeface="Arial" charset="0"/>
                        </a:rPr>
                        <a:t>History of the English Language 2: Focus on Middle English</a:t>
                      </a:r>
                    </a:p>
                  </a:txBody>
                  <a:tcPr anchor="ctr" horzOverflow="overflow">
                    <a:lnL cap="flat">
                      <a:noFill/>
                    </a:lnL>
                    <a:lnR cap="flat">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1"/>
                  </a:ext>
                </a:extLst>
              </a:tr>
              <a:tr h="461999">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483100" algn="l"/>
                          <a:tab pos="5905500" algn="r"/>
                        </a:tabLst>
                      </a:pPr>
                      <a:r>
                        <a:rPr kumimoji="0" lang="en-GB" sz="1800" b="0" i="0" u="none" strike="noStrike" cap="none" normalizeH="0" baseline="0" dirty="0">
                          <a:ln>
                            <a:noFill/>
                          </a:ln>
                          <a:solidFill>
                            <a:schemeClr val="tx1"/>
                          </a:solidFill>
                          <a:effectLst/>
                          <a:latin typeface="Arial" charset="0"/>
                          <a:ea typeface="Arial" charset="0"/>
                          <a:cs typeface="Arial" charset="0"/>
                        </a:rPr>
                        <a:t>Literature in Context: History and Theory</a:t>
                      </a:r>
                    </a:p>
                  </a:txBody>
                  <a:tcPr anchor="ctr" horzOverflow="overflow">
                    <a:lnL cap="flat">
                      <a:noFill/>
                    </a:lnL>
                    <a:lnR cap="flat">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lumMod val="20000"/>
                        <a:lumOff val="80000"/>
                      </a:schemeClr>
                    </a:solidFill>
                  </a:tcPr>
                </a:tc>
                <a:extLst>
                  <a:ext uri="{0D108BD9-81ED-4DB2-BD59-A6C34878D82A}">
                    <a16:rowId xmlns:a16="http://schemas.microsoft.com/office/drawing/2014/main" val="10002"/>
                  </a:ext>
                </a:extLst>
              </a:tr>
              <a:tr h="461999">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483100" algn="l"/>
                          <a:tab pos="5905500" algn="r"/>
                        </a:tabLst>
                      </a:pPr>
                      <a:r>
                        <a:rPr kumimoji="0" lang="en-GB" sz="1800" b="0" i="0" u="none" strike="noStrike" cap="none" normalizeH="0" baseline="0" dirty="0">
                          <a:ln>
                            <a:noFill/>
                          </a:ln>
                          <a:solidFill>
                            <a:schemeClr val="tx1"/>
                          </a:solidFill>
                          <a:effectLst/>
                          <a:latin typeface="Arial" charset="0"/>
                          <a:ea typeface="Arial" charset="0"/>
                          <a:cs typeface="Arial" charset="0"/>
                        </a:rPr>
                        <a:t>1 Bachelor Seminar in English Literature</a:t>
                      </a:r>
                    </a:p>
                  </a:txBody>
                  <a:tcPr anchor="ctr" horzOverflow="overflow">
                    <a:lnL cap="flat">
                      <a:noFill/>
                    </a:lnL>
                    <a:lnR cap="flat">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lumMod val="20000"/>
                        <a:lumOff val="80000"/>
                      </a:schemeClr>
                    </a:solidFill>
                  </a:tcPr>
                </a:tc>
                <a:extLst>
                  <a:ext uri="{0D108BD9-81ED-4DB2-BD59-A6C34878D82A}">
                    <a16:rowId xmlns:a16="http://schemas.microsoft.com/office/drawing/2014/main" val="10003"/>
                  </a:ext>
                </a:extLst>
              </a:tr>
              <a:tr h="461999">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483100" algn="l"/>
                          <a:tab pos="5892800" algn="r"/>
                        </a:tabLst>
                      </a:pPr>
                      <a:r>
                        <a:rPr kumimoji="0" lang="en-GB" sz="1800" b="0" i="0" u="none" strike="noStrike" cap="none" normalizeH="0" baseline="0" dirty="0">
                          <a:ln>
                            <a:noFill/>
                          </a:ln>
                          <a:solidFill>
                            <a:schemeClr val="tx1"/>
                          </a:solidFill>
                          <a:effectLst/>
                          <a:latin typeface="Arial" charset="0"/>
                          <a:ea typeface="Arial" charset="0"/>
                          <a:cs typeface="Arial" charset="0"/>
                        </a:rPr>
                        <a:t>Writing Skills and Media Analysis</a:t>
                      </a:r>
                    </a:p>
                  </a:txBody>
                  <a:tcPr anchor="ctr" horzOverflow="overflow">
                    <a:lnL cap="flat">
                      <a:noFill/>
                    </a:lnL>
                    <a:lnR cap="flat">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4">
                        <a:lumMod val="20000"/>
                        <a:lumOff val="80000"/>
                      </a:schemeClr>
                    </a:solidFill>
                  </a:tcPr>
                </a:tc>
                <a:extLst>
                  <a:ext uri="{0D108BD9-81ED-4DB2-BD59-A6C34878D82A}">
                    <a16:rowId xmlns:a16="http://schemas.microsoft.com/office/drawing/2014/main" val="1559005706"/>
                  </a:ext>
                </a:extLst>
              </a:tr>
            </a:tbl>
          </a:graphicData>
        </a:graphic>
      </p:graphicFrame>
      <p:sp>
        <p:nvSpPr>
          <p:cNvPr id="25" name="Rectangle 52">
            <a:extLst>
              <a:ext uri="{FF2B5EF4-FFF2-40B4-BE49-F238E27FC236}">
                <a16:creationId xmlns:a16="http://schemas.microsoft.com/office/drawing/2014/main" id="{F4890899-8C35-B945-84D9-9D64B4DCFCDD}"/>
              </a:ext>
            </a:extLst>
          </p:cNvPr>
          <p:cNvSpPr>
            <a:spLocks noChangeArrowheads="1"/>
          </p:cNvSpPr>
          <p:nvPr/>
        </p:nvSpPr>
        <p:spPr bwMode="auto">
          <a:xfrm>
            <a:off x="9852848" y="1961431"/>
            <a:ext cx="1655980"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de-CH" sz="2200" dirty="0">
                <a:latin typeface="Arial" charset="0"/>
                <a:ea typeface="Arial" charset="0"/>
                <a:cs typeface="Arial" charset="0"/>
              </a:rPr>
              <a:t>= 30 ECTS</a:t>
            </a:r>
          </a:p>
        </p:txBody>
      </p:sp>
      <p:sp>
        <p:nvSpPr>
          <p:cNvPr id="27" name="Rectangle 106">
            <a:extLst>
              <a:ext uri="{FF2B5EF4-FFF2-40B4-BE49-F238E27FC236}">
                <a16:creationId xmlns:a16="http://schemas.microsoft.com/office/drawing/2014/main" id="{E8CA4DBD-8130-CC4B-B606-C7642650A873}"/>
              </a:ext>
            </a:extLst>
          </p:cNvPr>
          <p:cNvSpPr>
            <a:spLocks noChangeArrowheads="1"/>
          </p:cNvSpPr>
          <p:nvPr/>
        </p:nvSpPr>
        <p:spPr bwMode="auto">
          <a:xfrm rot="16213659">
            <a:off x="-74881" y="4402585"/>
            <a:ext cx="2071687"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de-CH" sz="2200" b="1" dirty="0">
                <a:latin typeface="Arial" charset="0"/>
                <a:ea typeface="Arial" charset="0"/>
                <a:cs typeface="Arial" charset="0"/>
              </a:rPr>
              <a:t>Main </a:t>
            </a:r>
            <a:r>
              <a:rPr lang="de-CH" sz="2200" b="1" dirty="0" err="1">
                <a:latin typeface="Arial" charset="0"/>
                <a:ea typeface="Arial" charset="0"/>
                <a:cs typeface="Arial" charset="0"/>
              </a:rPr>
              <a:t>Studies</a:t>
            </a:r>
            <a:endParaRPr lang="de-CH" sz="2200" dirty="0">
              <a:latin typeface="Arial" charset="0"/>
              <a:ea typeface="Arial" charset="0"/>
              <a:cs typeface="Arial" charset="0"/>
            </a:endParaRPr>
          </a:p>
        </p:txBody>
      </p:sp>
      <p:sp>
        <p:nvSpPr>
          <p:cNvPr id="28" name="Rectangle 63">
            <a:extLst>
              <a:ext uri="{FF2B5EF4-FFF2-40B4-BE49-F238E27FC236}">
                <a16:creationId xmlns:a16="http://schemas.microsoft.com/office/drawing/2014/main" id="{2C6C4FB1-30F8-674F-B87C-BE09A95D569B}"/>
              </a:ext>
            </a:extLst>
          </p:cNvPr>
          <p:cNvSpPr>
            <a:spLocks noChangeArrowheads="1"/>
          </p:cNvSpPr>
          <p:nvPr/>
        </p:nvSpPr>
        <p:spPr bwMode="auto">
          <a:xfrm rot="16213659">
            <a:off x="197895" y="2026254"/>
            <a:ext cx="1723170" cy="7694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de-CH" sz="2200" b="1" dirty="0" err="1">
                <a:latin typeface="Arial" charset="0"/>
                <a:ea typeface="Arial" charset="0"/>
                <a:cs typeface="Arial" charset="0"/>
              </a:rPr>
              <a:t>Foundation</a:t>
            </a:r>
            <a:r>
              <a:rPr lang="de-CH" sz="2200" b="1" dirty="0">
                <a:latin typeface="Arial" charset="0"/>
                <a:ea typeface="Arial" charset="0"/>
                <a:cs typeface="Arial" charset="0"/>
              </a:rPr>
              <a:t> </a:t>
            </a:r>
            <a:r>
              <a:rPr lang="de-CH" sz="2200" b="1" dirty="0" err="1">
                <a:latin typeface="Arial" charset="0"/>
                <a:ea typeface="Arial" charset="0"/>
                <a:cs typeface="Arial" charset="0"/>
              </a:rPr>
              <a:t>Studies</a:t>
            </a:r>
            <a:endParaRPr lang="de-CH" sz="2200" dirty="0">
              <a:latin typeface="Arial" charset="0"/>
              <a:ea typeface="Arial" charset="0"/>
              <a:cs typeface="Arial" charset="0"/>
            </a:endParaRPr>
          </a:p>
        </p:txBody>
      </p:sp>
      <p:graphicFrame>
        <p:nvGraphicFramePr>
          <p:cNvPr id="17" name="Table 16">
            <a:extLst>
              <a:ext uri="{FF2B5EF4-FFF2-40B4-BE49-F238E27FC236}">
                <a16:creationId xmlns:a16="http://schemas.microsoft.com/office/drawing/2014/main" id="{6DFE4602-78AA-9349-9529-1DC617208731}"/>
              </a:ext>
            </a:extLst>
          </p:cNvPr>
          <p:cNvGraphicFramePr>
            <a:graphicFrameLocks noGrp="1"/>
          </p:cNvGraphicFramePr>
          <p:nvPr>
            <p:extLst>
              <p:ext uri="{D42A27DB-BD31-4B8C-83A1-F6EECF244321}">
                <p14:modId xmlns:p14="http://schemas.microsoft.com/office/powerpoint/2010/main" val="3727737990"/>
              </p:ext>
            </p:extLst>
          </p:nvPr>
        </p:nvGraphicFramePr>
        <p:xfrm>
          <a:off x="1861212" y="1660966"/>
          <a:ext cx="7848000" cy="1079999"/>
        </p:xfrm>
        <a:graphic>
          <a:graphicData uri="http://schemas.openxmlformats.org/drawingml/2006/table">
            <a:tbl>
              <a:tblPr/>
              <a:tblGrid>
                <a:gridCol w="7848000">
                  <a:extLst>
                    <a:ext uri="{9D8B030D-6E8A-4147-A177-3AD203B41FA5}">
                      <a16:colId xmlns:a16="http://schemas.microsoft.com/office/drawing/2014/main" val="20000"/>
                    </a:ext>
                  </a:extLst>
                </a:gridCol>
              </a:tblGrid>
              <a:tr h="394837">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483100" algn="l"/>
                          <a:tab pos="5905500" algn="r"/>
                        </a:tabLst>
                      </a:pPr>
                      <a:r>
                        <a:rPr kumimoji="0" lang="en-GB" sz="1800" b="0" i="0" u="none" strike="noStrike" cap="none" normalizeH="0" baseline="0" dirty="0">
                          <a:ln>
                            <a:noFill/>
                          </a:ln>
                          <a:solidFill>
                            <a:srgbClr val="000000"/>
                          </a:solidFill>
                          <a:effectLst/>
                          <a:latin typeface="Arial"/>
                          <a:ea typeface="ＭＳ Ｐゴシック" charset="0"/>
                          <a:cs typeface="Arial"/>
                        </a:rPr>
                        <a:t> Introduction to Linguistics I &amp; II 		9 ECTS</a:t>
                      </a:r>
                    </a:p>
                  </a:txBody>
                  <a:tcPr anchor="ctr" horzOverflow="overflow">
                    <a:lnL>
                      <a:noFill/>
                    </a:lnL>
                    <a:lnR>
                      <a:noFill/>
                    </a:lnR>
                    <a:lnT>
                      <a:noFill/>
                    </a:lnT>
                    <a:lnB w="12700" cap="flat" cmpd="sng" algn="ctr">
                      <a:solidFill>
                        <a:schemeClr val="bg2"/>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342581">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483100" algn="l"/>
                          <a:tab pos="5905500" algn="r"/>
                        </a:tabLst>
                      </a:pPr>
                      <a:r>
                        <a:rPr kumimoji="0" lang="en-GB" sz="1800" b="0" i="0" u="none" strike="noStrike" cap="none" normalizeH="0" baseline="0" dirty="0">
                          <a:ln>
                            <a:noFill/>
                          </a:ln>
                          <a:solidFill>
                            <a:srgbClr val="000000"/>
                          </a:solidFill>
                          <a:effectLst/>
                          <a:latin typeface="Arial"/>
                          <a:ea typeface="ＭＳ Ｐゴシック" charset="0"/>
                          <a:cs typeface="Arial"/>
                        </a:rPr>
                        <a:t> English Literature: Textual Analysis I &amp; II 		9 ECTS</a:t>
                      </a:r>
                    </a:p>
                  </a:txBody>
                  <a:tcPr anchor="ctr" horzOverflow="overflow">
                    <a:lnL>
                      <a:noFill/>
                    </a:lnL>
                    <a:lnR>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2">
                        <a:lumMod val="20000"/>
                        <a:lumOff val="80000"/>
                      </a:schemeClr>
                    </a:solidFill>
                  </a:tcPr>
                </a:tc>
                <a:extLst>
                  <a:ext uri="{0D108BD9-81ED-4DB2-BD59-A6C34878D82A}">
                    <a16:rowId xmlns:a16="http://schemas.microsoft.com/office/drawing/2014/main" val="10002"/>
                  </a:ext>
                </a:extLst>
              </a:tr>
              <a:tr h="342581">
                <a:tc>
                  <a:txBody>
                    <a:bodyPr/>
                    <a:lstStyle/>
                    <a:p>
                      <a:pPr marL="0" marR="0" lvl="0" indent="0" algn="l" defTabSz="914400" rtl="0" eaLnBrk="1" fontAlgn="base" latinLnBrk="0" hangingPunct="1">
                        <a:lnSpc>
                          <a:spcPct val="80000"/>
                        </a:lnSpc>
                        <a:spcBef>
                          <a:spcPct val="20000"/>
                        </a:spcBef>
                        <a:spcAft>
                          <a:spcPct val="0"/>
                        </a:spcAft>
                        <a:buClrTx/>
                        <a:buSzTx/>
                        <a:buFontTx/>
                        <a:buNone/>
                        <a:tabLst>
                          <a:tab pos="4914900" algn="l"/>
                          <a:tab pos="5905500" algn="r"/>
                        </a:tabLst>
                      </a:pPr>
                      <a:r>
                        <a:rPr kumimoji="0" lang="en-GB" sz="1800" b="0" i="0" u="none" strike="noStrike" cap="none" normalizeH="0" baseline="0" dirty="0">
                          <a:ln>
                            <a:noFill/>
                          </a:ln>
                          <a:solidFill>
                            <a:srgbClr val="000000"/>
                          </a:solidFill>
                          <a:effectLst/>
                          <a:latin typeface="Arial"/>
                          <a:ea typeface="ＭＳ Ｐゴシック" charset="0"/>
                          <a:cs typeface="Arial"/>
                        </a:rPr>
                        <a:t> Language Skills &amp; Culture: Introduction I &amp; II 	 12 ECTS</a:t>
                      </a:r>
                    </a:p>
                  </a:txBody>
                  <a:tcPr anchor="ctr" horzOverflow="overflow">
                    <a:lnL>
                      <a:noFill/>
                    </a:lnL>
                    <a:lnR>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accent4">
                        <a:lumMod val="20000"/>
                        <a:lumOff val="80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723182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Master Programs: Brief Overview</a:t>
            </a:r>
          </a:p>
        </p:txBody>
      </p:sp>
      <p:sp>
        <p:nvSpPr>
          <p:cNvPr id="5" name="Rectangle 5"/>
          <p:cNvSpPr>
            <a:spLocks noChangeArrowheads="1"/>
          </p:cNvSpPr>
          <p:nvPr/>
        </p:nvSpPr>
        <p:spPr bwMode="auto">
          <a:xfrm>
            <a:off x="849908" y="2117285"/>
            <a:ext cx="318375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90000"/>
              </a:lnSpc>
            </a:pPr>
            <a:r>
              <a:rPr lang="de-CH" sz="2000" b="1" dirty="0">
                <a:latin typeface="Arial" charset="0"/>
                <a:ea typeface="Arial" charset="0"/>
                <a:cs typeface="Arial" charset="0"/>
              </a:rPr>
              <a:t>English </a:t>
            </a:r>
            <a:r>
              <a:rPr lang="de-CH" sz="2000" b="1" dirty="0" err="1">
                <a:latin typeface="Arial" charset="0"/>
                <a:ea typeface="Arial" charset="0"/>
                <a:cs typeface="Arial" charset="0"/>
              </a:rPr>
              <a:t>Literature</a:t>
            </a:r>
            <a:r>
              <a:rPr lang="de-CH" sz="2000" b="1" dirty="0">
                <a:latin typeface="Arial" charset="0"/>
                <a:ea typeface="Arial" charset="0"/>
                <a:cs typeface="Arial" charset="0"/>
              </a:rPr>
              <a:t> </a:t>
            </a:r>
          </a:p>
          <a:p>
            <a:pPr algn="ctr">
              <a:lnSpc>
                <a:spcPct val="90000"/>
              </a:lnSpc>
            </a:pPr>
            <a:r>
              <a:rPr lang="de-CH" sz="2000" b="1" dirty="0" err="1">
                <a:latin typeface="Arial" charset="0"/>
                <a:ea typeface="Arial" charset="0"/>
                <a:cs typeface="Arial" charset="0"/>
              </a:rPr>
              <a:t>and</a:t>
            </a:r>
            <a:r>
              <a:rPr lang="de-CH" sz="2000" b="1" dirty="0">
                <a:latin typeface="Arial" charset="0"/>
                <a:ea typeface="Arial" charset="0"/>
                <a:cs typeface="Arial" charset="0"/>
              </a:rPr>
              <a:t>/</a:t>
            </a:r>
            <a:r>
              <a:rPr lang="de-CH" sz="2000" b="1" dirty="0" err="1">
                <a:latin typeface="Arial" charset="0"/>
                <a:ea typeface="Arial" charset="0"/>
                <a:cs typeface="Arial" charset="0"/>
              </a:rPr>
              <a:t>or</a:t>
            </a:r>
            <a:r>
              <a:rPr lang="de-CH" sz="2000" b="1" dirty="0">
                <a:latin typeface="Arial" charset="0"/>
                <a:ea typeface="Arial" charset="0"/>
                <a:cs typeface="Arial" charset="0"/>
              </a:rPr>
              <a:t> </a:t>
            </a:r>
            <a:r>
              <a:rPr lang="de-CH" sz="2000" b="1" dirty="0" err="1">
                <a:latin typeface="Arial" charset="0"/>
                <a:ea typeface="Arial" charset="0"/>
                <a:cs typeface="Arial" charset="0"/>
              </a:rPr>
              <a:t>Linguistics</a:t>
            </a:r>
            <a:endParaRPr lang="de-CH" sz="2000" b="1" dirty="0">
              <a:latin typeface="Arial" charset="0"/>
              <a:ea typeface="Arial" charset="0"/>
              <a:cs typeface="Arial" charset="0"/>
            </a:endParaRPr>
          </a:p>
        </p:txBody>
      </p:sp>
      <p:sp>
        <p:nvSpPr>
          <p:cNvPr id="6" name="Rectangle 5"/>
          <p:cNvSpPr>
            <a:spLocks noChangeArrowheads="1"/>
          </p:cNvSpPr>
          <p:nvPr/>
        </p:nvSpPr>
        <p:spPr bwMode="auto">
          <a:xfrm>
            <a:off x="4509977" y="2117286"/>
            <a:ext cx="318375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90000"/>
              </a:lnSpc>
            </a:pPr>
            <a:r>
              <a:rPr lang="de-CH" sz="2000" b="1" dirty="0">
                <a:latin typeface="Arial" charset="0"/>
                <a:ea typeface="Arial" charset="0"/>
                <a:cs typeface="Arial" charset="0"/>
              </a:rPr>
              <a:t>Mono-Master in </a:t>
            </a:r>
            <a:r>
              <a:rPr lang="de-CH" sz="2000" b="1" dirty="0" err="1">
                <a:latin typeface="Arial" charset="0"/>
                <a:ea typeface="Arial" charset="0"/>
                <a:cs typeface="Arial" charset="0"/>
              </a:rPr>
              <a:t>Literature</a:t>
            </a:r>
            <a:endParaRPr lang="de-CH" sz="2000" b="1" dirty="0">
              <a:latin typeface="Arial" charset="0"/>
              <a:ea typeface="Arial" charset="0"/>
              <a:cs typeface="Arial" charset="0"/>
            </a:endParaRPr>
          </a:p>
        </p:txBody>
      </p:sp>
      <p:sp>
        <p:nvSpPr>
          <p:cNvPr id="7" name="Rectangle 5"/>
          <p:cNvSpPr>
            <a:spLocks noChangeArrowheads="1"/>
          </p:cNvSpPr>
          <p:nvPr/>
        </p:nvSpPr>
        <p:spPr bwMode="auto">
          <a:xfrm>
            <a:off x="8170044" y="2117284"/>
            <a:ext cx="318375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90000"/>
              </a:lnSpc>
            </a:pPr>
            <a:r>
              <a:rPr lang="de-CH" sz="2000" b="1" dirty="0">
                <a:latin typeface="Arial" charset="0"/>
                <a:ea typeface="Arial" charset="0"/>
                <a:cs typeface="Arial" charset="0"/>
              </a:rPr>
              <a:t>Mono-Master in </a:t>
            </a:r>
            <a:r>
              <a:rPr lang="de-CH" sz="2000" b="1" dirty="0" err="1">
                <a:latin typeface="Arial" charset="0"/>
                <a:ea typeface="Arial" charset="0"/>
                <a:cs typeface="Arial" charset="0"/>
              </a:rPr>
              <a:t>Linguistics</a:t>
            </a:r>
            <a:endParaRPr lang="de-CH" sz="2000" b="1" dirty="0">
              <a:latin typeface="Arial" charset="0"/>
              <a:ea typeface="Arial" charset="0"/>
              <a:cs typeface="Arial" charset="0"/>
            </a:endParaRPr>
          </a:p>
        </p:txBody>
      </p:sp>
      <p:sp>
        <p:nvSpPr>
          <p:cNvPr id="8" name="Rectangle 7"/>
          <p:cNvSpPr/>
          <p:nvPr/>
        </p:nvSpPr>
        <p:spPr>
          <a:xfrm>
            <a:off x="8060065" y="2984332"/>
            <a:ext cx="3404926" cy="929939"/>
          </a:xfrm>
          <a:prstGeom prst="rect">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392852" y="2984334"/>
            <a:ext cx="3404926" cy="929937"/>
          </a:xfrm>
          <a:prstGeom prst="rect">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41405" y="2984334"/>
            <a:ext cx="3404926" cy="1662703"/>
          </a:xfrm>
          <a:prstGeom prst="rect">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5"/>
          <p:cNvSpPr>
            <a:spLocks noChangeArrowheads="1"/>
          </p:cNvSpPr>
          <p:nvPr/>
        </p:nvSpPr>
        <p:spPr bwMode="auto">
          <a:xfrm>
            <a:off x="849908" y="3018496"/>
            <a:ext cx="3183753" cy="12279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lvl="0" indent="-342900" algn="ctr">
              <a:lnSpc>
                <a:spcPct val="200000"/>
              </a:lnSpc>
              <a:defRPr/>
            </a:pPr>
            <a:r>
              <a:rPr lang="de-CH" sz="2000" b="1" i="1" dirty="0">
                <a:solidFill>
                  <a:schemeClr val="bg1">
                    <a:lumMod val="50000"/>
                  </a:schemeClr>
                </a:solidFill>
                <a:latin typeface="Arial" charset="0"/>
                <a:ea typeface="Arial" charset="0"/>
                <a:cs typeface="Arial" charset="0"/>
              </a:rPr>
              <a:t>90 ECTS</a:t>
            </a:r>
          </a:p>
          <a:p>
            <a:pPr marL="342900" lvl="0" indent="-342900" algn="ctr">
              <a:lnSpc>
                <a:spcPct val="200000"/>
              </a:lnSpc>
              <a:defRPr/>
            </a:pPr>
            <a:r>
              <a:rPr lang="de-CH" sz="2000" b="1" i="1" dirty="0">
                <a:solidFill>
                  <a:schemeClr val="bg1">
                    <a:lumMod val="50000"/>
                  </a:schemeClr>
                </a:solidFill>
                <a:latin typeface="Arial" charset="0"/>
                <a:ea typeface="Arial" charset="0"/>
                <a:cs typeface="Arial" charset="0"/>
              </a:rPr>
              <a:t>30 ECTS</a:t>
            </a:r>
          </a:p>
        </p:txBody>
      </p:sp>
      <p:sp>
        <p:nvSpPr>
          <p:cNvPr id="12" name="Rectangle 11"/>
          <p:cNvSpPr>
            <a:spLocks noChangeArrowheads="1"/>
          </p:cNvSpPr>
          <p:nvPr/>
        </p:nvSpPr>
        <p:spPr bwMode="auto">
          <a:xfrm>
            <a:off x="8170044" y="3014361"/>
            <a:ext cx="3183753" cy="612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lvl="0" indent="-342900" algn="ctr">
              <a:lnSpc>
                <a:spcPct val="200000"/>
              </a:lnSpc>
              <a:defRPr/>
            </a:pPr>
            <a:r>
              <a:rPr lang="de-CH" sz="2000" b="1" i="1" dirty="0">
                <a:solidFill>
                  <a:schemeClr val="bg1">
                    <a:lumMod val="50000"/>
                  </a:schemeClr>
                </a:solidFill>
                <a:latin typeface="Arial" charset="0"/>
                <a:ea typeface="Arial" charset="0"/>
                <a:cs typeface="Arial" charset="0"/>
              </a:rPr>
              <a:t>120 ECTS</a:t>
            </a:r>
          </a:p>
        </p:txBody>
      </p:sp>
      <p:sp>
        <p:nvSpPr>
          <p:cNvPr id="13" name="Rectangle 5"/>
          <p:cNvSpPr>
            <a:spLocks noChangeArrowheads="1"/>
          </p:cNvSpPr>
          <p:nvPr/>
        </p:nvSpPr>
        <p:spPr bwMode="auto">
          <a:xfrm>
            <a:off x="4455725" y="3018496"/>
            <a:ext cx="3183753" cy="612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lvl="0" indent="-342900" algn="ctr">
              <a:lnSpc>
                <a:spcPct val="200000"/>
              </a:lnSpc>
              <a:defRPr/>
            </a:pPr>
            <a:r>
              <a:rPr lang="de-CH" sz="2000" b="1" i="1" dirty="0">
                <a:solidFill>
                  <a:schemeClr val="bg1">
                    <a:lumMod val="50000"/>
                  </a:schemeClr>
                </a:solidFill>
                <a:latin typeface="Arial" charset="0"/>
                <a:ea typeface="Arial" charset="0"/>
                <a:cs typeface="Arial" charset="0"/>
              </a:rPr>
              <a:t>120 ECTS</a:t>
            </a:r>
          </a:p>
        </p:txBody>
      </p:sp>
    </p:spTree>
    <p:extLst>
      <p:ext uri="{BB962C8B-B14F-4D97-AF65-F5344CB8AC3E}">
        <p14:creationId xmlns:p14="http://schemas.microsoft.com/office/powerpoint/2010/main" val="901809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1651</Words>
  <Application>Microsoft Macintosh PowerPoint</Application>
  <PresentationFormat>Widescreen</PresentationFormat>
  <Paragraphs>210</Paragraphs>
  <Slides>30</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.HelveticaNeueDeskInterface-Regular</vt:lpstr>
      <vt:lpstr>Arial</vt:lpstr>
      <vt:lpstr>Calibri</vt:lpstr>
      <vt:lpstr>Frutiger 47LightCn</vt:lpstr>
      <vt:lpstr>Wingdings</vt:lpstr>
      <vt:lpstr>Office Theme</vt:lpstr>
      <vt:lpstr>PowerPoint Presentation</vt:lpstr>
      <vt:lpstr>PowerPoint Presentation</vt:lpstr>
      <vt:lpstr>PowerPoint Presentation</vt:lpstr>
      <vt:lpstr>PowerPoint Presentation</vt:lpstr>
      <vt:lpstr>Bachelor and Master Programs</vt:lpstr>
      <vt:lpstr>Bachelor (180 ECTS): Subject Distribution</vt:lpstr>
      <vt:lpstr>Bachelor: 60-ECTS Minor</vt:lpstr>
      <vt:lpstr>Bachelor: 60-ECTS Minor</vt:lpstr>
      <vt:lpstr>Master Programs: Brief Overview</vt:lpstr>
      <vt:lpstr>Timetable Considerations</vt:lpstr>
      <vt:lpstr>Minimum Requirements for Lehrdiplom</vt:lpstr>
      <vt:lpstr>Building PLH (Plattenstrasse 47, 8032 Zürich)</vt:lpstr>
      <vt:lpstr>Building PET (Pestalozzistr. 50), 8032 Zürich)</vt:lpstr>
      <vt:lpstr>Distance from UZH Main Building: c. 5–10 min</vt:lpstr>
      <vt:lpstr>English Department Staff</vt:lpstr>
      <vt:lpstr>Useful Contacts</vt:lpstr>
      <vt:lpstr>Advising of Studies</vt:lpstr>
      <vt:lpstr>Online Contact and Resources</vt:lpstr>
      <vt:lpstr>Useful Services (I)</vt:lpstr>
      <vt:lpstr>Useful Services (II)</vt:lpstr>
      <vt:lpstr>International Contacts: Exchange</vt:lpstr>
      <vt:lpstr>PowerPoint Presentation</vt:lpstr>
      <vt:lpstr>Study Abroad</vt:lpstr>
      <vt:lpstr>The ES Alumni Student Fund</vt:lpstr>
      <vt:lpstr>Language Skills and Cultural Studies</vt:lpstr>
      <vt:lpstr>Tutorials</vt:lpstr>
      <vt:lpstr>FAVA: Fachverein Anglistik</vt:lpstr>
      <vt:lpstr>PowerPoint Presentation</vt:lpstr>
      <vt:lpstr>PowerPoint Presentation</vt:lpstr>
      <vt:lpstr>English Department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Mühlheim</dc:creator>
  <cp:lastModifiedBy>Martin Mühlheim</cp:lastModifiedBy>
  <cp:revision>79</cp:revision>
  <cp:lastPrinted>2018-09-13T06:50:44Z</cp:lastPrinted>
  <dcterms:created xsi:type="dcterms:W3CDTF">2016-07-27T11:54:35Z</dcterms:created>
  <dcterms:modified xsi:type="dcterms:W3CDTF">2020-09-10T10:09:43Z</dcterms:modified>
</cp:coreProperties>
</file>